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3" r:id="rId1"/>
  </p:sldMasterIdLst>
  <p:notesMasterIdLst>
    <p:notesMasterId r:id="rId14"/>
  </p:notesMasterIdLst>
  <p:sldIdLst>
    <p:sldId id="256" r:id="rId2"/>
    <p:sldId id="257" r:id="rId3"/>
    <p:sldId id="271" r:id="rId4"/>
    <p:sldId id="258" r:id="rId5"/>
    <p:sldId id="259" r:id="rId6"/>
    <p:sldId id="260" r:id="rId7"/>
    <p:sldId id="261" r:id="rId8"/>
    <p:sldId id="263" r:id="rId9"/>
    <p:sldId id="267" r:id="rId10"/>
    <p:sldId id="264" r:id="rId11"/>
    <p:sldId id="268" r:id="rId12"/>
    <p:sldId id="269" r:id="rId13"/>
  </p:sldIdLst>
  <p:sldSz cx="14630400" cy="8229600"/>
  <p:notesSz cx="8229600" cy="14630400"/>
  <p:embeddedFontLst>
    <p:embeddedFont>
      <p:font typeface="Inter" panose="020B0604020202020204" charset="0"/>
      <p:regular r:id="rId15"/>
    </p:embeddedFont>
    <p:embeddedFont>
      <p:font typeface="Manrope" panose="020B0604020202020204" charset="0"/>
      <p:regular r:id="rId16"/>
    </p:embeddedFon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10"/>
  </p:normalViewPr>
  <p:slideViewPr>
    <p:cSldViewPr snapToGrid="0" snapToObjects="1">
      <p:cViewPr varScale="1">
        <p:scale>
          <a:sx n="65" d="100"/>
          <a:sy n="65" d="100"/>
        </p:scale>
        <p:origin x="3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FB59FCA-1B11-884B-B35A-8125C8C5F18A}" type="datetimeFigureOut">
              <a:rPr lang="en-IL" smtClean="0"/>
              <a:t>12/22/2025</a:t>
            </a:fld>
            <a:endParaRPr lang="en-IL"/>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DAFF809-5992-D34E-B67A-6E14F0F20912}" type="slidenum">
              <a:rPr lang="en-IL" smtClean="0"/>
              <a:t>‹#›</a:t>
            </a:fld>
            <a:endParaRPr lang="en-IL"/>
          </a:p>
        </p:txBody>
      </p:sp>
    </p:spTree>
    <p:extLst>
      <p:ext uri="{BB962C8B-B14F-4D97-AF65-F5344CB8AC3E}">
        <p14:creationId xmlns:p14="http://schemas.microsoft.com/office/powerpoint/2010/main" val="2128541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65874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828800" y="1346836"/>
            <a:ext cx="10972800" cy="2865120"/>
          </a:xfrm>
        </p:spPr>
        <p:txBody>
          <a:bodyPr anchor="b"/>
          <a:lstStyle>
            <a:lvl1pPr algn="ctr">
              <a:defRPr sz="7200"/>
            </a:lvl1pPr>
          </a:lstStyle>
          <a:p>
            <a:r>
              <a:rPr lang="he-IL" smtClean="0"/>
              <a:t>לחץ כדי לערוך סגנון כותרת של תבנית בסיס</a:t>
            </a:r>
            <a:endParaRPr lang="ru-RU"/>
          </a:p>
        </p:txBody>
      </p:sp>
      <p:sp>
        <p:nvSpPr>
          <p:cNvPr id="3" name="כותרת משנה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he-IL" smtClean="0"/>
              <a:t>לחץ כדי לערוך סגנון כותרת משנה של תבנית בסיס</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3223493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של טקסט אנכי 2"/>
          <p:cNvSpPr>
            <a:spLocks noGrp="1"/>
          </p:cNvSpPr>
          <p:nvPr>
            <p:ph type="body" orient="vert" idx="1"/>
          </p:nvPr>
        </p:nvSpPr>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1067415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10469880" y="438150"/>
            <a:ext cx="3154680" cy="6974206"/>
          </a:xfrm>
        </p:spPr>
        <p:txBody>
          <a:bodyPr vert="eaVert"/>
          <a:lstStyle/>
          <a:p>
            <a:r>
              <a:rPr lang="he-IL" smtClean="0"/>
              <a:t>לחץ כדי לערוך סגנון כותרת של תבנית בסיס</a:t>
            </a:r>
            <a:endParaRPr lang="ru-RU"/>
          </a:p>
        </p:txBody>
      </p:sp>
      <p:sp>
        <p:nvSpPr>
          <p:cNvPr id="3" name="מציין מיקום של טקסט אנכי 2"/>
          <p:cNvSpPr>
            <a:spLocks noGrp="1"/>
          </p:cNvSpPr>
          <p:nvPr>
            <p:ph type="body" orient="vert" idx="1"/>
          </p:nvPr>
        </p:nvSpPr>
        <p:spPr>
          <a:xfrm>
            <a:off x="1005840" y="438150"/>
            <a:ext cx="9281160" cy="6974206"/>
          </a:xfrm>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38947967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975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975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09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95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043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915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496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468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תוכן 2"/>
          <p:cNvSpPr>
            <a:spLocks noGrp="1"/>
          </p:cNvSpPr>
          <p:nvPr>
            <p:ph idx="1"/>
          </p:nvPr>
        </p:nvSpPr>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53758499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893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998220" y="2051686"/>
            <a:ext cx="12618720" cy="3423284"/>
          </a:xfrm>
        </p:spPr>
        <p:txBody>
          <a:bodyPr anchor="b"/>
          <a:lstStyle>
            <a:lvl1pPr>
              <a:defRPr sz="7200"/>
            </a:lvl1pPr>
          </a:lstStyle>
          <a:p>
            <a:r>
              <a:rPr lang="he-IL" smtClean="0"/>
              <a:t>לחץ כדי לערוך סגנון כותרת של תבנית בסיס</a:t>
            </a:r>
            <a:endParaRPr lang="ru-RU"/>
          </a:p>
        </p:txBody>
      </p:sp>
      <p:sp>
        <p:nvSpPr>
          <p:cNvPr id="3" name="מציין מיקום טקסט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he-IL" smtClean="0"/>
              <a:t>ערוך סגנונות טקסט של תבנית בסיס</a:t>
            </a:r>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40517959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תוכן 2"/>
          <p:cNvSpPr>
            <a:spLocks noGrp="1"/>
          </p:cNvSpPr>
          <p:nvPr>
            <p:ph sz="half" idx="1"/>
          </p:nvPr>
        </p:nvSpPr>
        <p:spPr>
          <a:xfrm>
            <a:off x="1005840" y="2190750"/>
            <a:ext cx="6217920" cy="52216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תוכן 3"/>
          <p:cNvSpPr>
            <a:spLocks noGrp="1"/>
          </p:cNvSpPr>
          <p:nvPr>
            <p:ph sz="half" idx="2"/>
          </p:nvPr>
        </p:nvSpPr>
        <p:spPr>
          <a:xfrm>
            <a:off x="7406640" y="2190750"/>
            <a:ext cx="6217920" cy="52216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5717872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438150"/>
            <a:ext cx="12618720" cy="1590676"/>
          </a:xfrm>
        </p:spPr>
        <p:txBody>
          <a:bodyPr/>
          <a:lstStyle/>
          <a:p>
            <a:r>
              <a:rPr lang="he-IL" smtClean="0"/>
              <a:t>לחץ כדי לערוך סגנון כותרת של תבנית בסיס</a:t>
            </a:r>
            <a:endParaRPr lang="ru-RU"/>
          </a:p>
        </p:txBody>
      </p:sp>
      <p:sp>
        <p:nvSpPr>
          <p:cNvPr id="3" name="מציין מיקום טקסט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smtClean="0"/>
              <a:t>ערוך סגנונות טקסט של תבנית בסיס</a:t>
            </a:r>
          </a:p>
        </p:txBody>
      </p:sp>
      <p:sp>
        <p:nvSpPr>
          <p:cNvPr id="4" name="מציין מיקום תוכן 3"/>
          <p:cNvSpPr>
            <a:spLocks noGrp="1"/>
          </p:cNvSpPr>
          <p:nvPr>
            <p:ph sz="half" idx="2"/>
          </p:nvPr>
        </p:nvSpPr>
        <p:spPr>
          <a:xfrm>
            <a:off x="1007746" y="3006090"/>
            <a:ext cx="6189344" cy="44215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5" name="מציין מיקום טקסט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smtClean="0"/>
              <a:t>ערוך סגנונות טקסט של תבנית בסיס</a:t>
            </a:r>
          </a:p>
        </p:txBody>
      </p:sp>
      <p:sp>
        <p:nvSpPr>
          <p:cNvPr id="6" name="מציין מיקום תוכן 5"/>
          <p:cNvSpPr>
            <a:spLocks noGrp="1"/>
          </p:cNvSpPr>
          <p:nvPr>
            <p:ph sz="quarter" idx="4"/>
          </p:nvPr>
        </p:nvSpPr>
        <p:spPr>
          <a:xfrm>
            <a:off x="7406640" y="3006090"/>
            <a:ext cx="6219826" cy="44215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7" name="מציין מיקום של תאריך 6"/>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8750539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של תאריך 2"/>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7952274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256878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smtClean="0"/>
              <a:t>לחץ כדי לערוך סגנון כותרת של תבנית בסיס</a:t>
            </a:r>
            <a:endParaRPr lang="ru-RU"/>
          </a:p>
        </p:txBody>
      </p:sp>
      <p:sp>
        <p:nvSpPr>
          <p:cNvPr id="3" name="מציין מיקום תוכן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5116737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smtClean="0"/>
              <a:t>לחץ כדי לערוך סגנון כותרת של תבנית בסיס</a:t>
            </a:r>
            <a:endParaRPr lang="ru-RU"/>
          </a:p>
        </p:txBody>
      </p:sp>
      <p:sp>
        <p:nvSpPr>
          <p:cNvPr id="3" name="מציין מיקום של תמונה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ru-RU"/>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ב'/טבת/תשפ"ו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41053566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1005840" y="438150"/>
            <a:ext cx="12618720" cy="1590676"/>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ru-RU"/>
          </a:p>
        </p:txBody>
      </p:sp>
      <p:sp>
        <p:nvSpPr>
          <p:cNvPr id="3" name="מציין מיקום טקסט 2"/>
          <p:cNvSpPr>
            <a:spLocks noGrp="1"/>
          </p:cNvSpPr>
          <p:nvPr>
            <p:ph type="body" idx="1"/>
          </p:nvPr>
        </p:nvSpPr>
        <p:spPr>
          <a:xfrm>
            <a:off x="1005840" y="2190750"/>
            <a:ext cx="12618720" cy="5221606"/>
          </a:xfrm>
          <a:prstGeom prst="rect">
            <a:avLst/>
          </a:prstGeom>
        </p:spPr>
        <p:txBody>
          <a:bodyPr vert="horz" lIns="91440" tIns="45720" rIns="91440" bIns="45720" rtlCol="1">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2"/>
          </p:nvPr>
        </p:nvSpPr>
        <p:spPr>
          <a:xfrm>
            <a:off x="10332720" y="7627621"/>
            <a:ext cx="3291840" cy="438150"/>
          </a:xfrm>
          <a:prstGeom prst="rect">
            <a:avLst/>
          </a:prstGeom>
        </p:spPr>
        <p:txBody>
          <a:bodyPr vert="horz" lIns="91440" tIns="45720" rIns="91440" bIns="45720" rtlCol="1" anchor="ctr"/>
          <a:lstStyle>
            <a:lvl1pPr algn="l">
              <a:defRPr sz="1440">
                <a:solidFill>
                  <a:schemeClr val="tx1">
                    <a:tint val="75000"/>
                  </a:schemeClr>
                </a:solidFill>
              </a:defRPr>
            </a:lvl1pPr>
          </a:lstStyle>
          <a:p>
            <a:fld id="{7E30B919-313D-4B6E-BA10-B8AB5839FA37}" type="datetimeFigureOut">
              <a:rPr lang="he-IL" smtClean="0"/>
              <a:t>ב'/טבת/תשפ"ו</a:t>
            </a:fld>
            <a:endParaRPr lang="he-IL"/>
          </a:p>
        </p:txBody>
      </p:sp>
      <p:sp>
        <p:nvSpPr>
          <p:cNvPr id="5" name="מציין מיקום של כותרת תחתונה 4"/>
          <p:cNvSpPr>
            <a:spLocks noGrp="1"/>
          </p:cNvSpPr>
          <p:nvPr>
            <p:ph type="ftr" sz="quarter" idx="3"/>
          </p:nvPr>
        </p:nvSpPr>
        <p:spPr>
          <a:xfrm>
            <a:off x="4846320" y="7627621"/>
            <a:ext cx="4937760" cy="438150"/>
          </a:xfrm>
          <a:prstGeom prst="rect">
            <a:avLst/>
          </a:prstGeom>
        </p:spPr>
        <p:txBody>
          <a:bodyPr vert="horz" lIns="91440" tIns="45720" rIns="91440" bIns="45720" rtlCol="1" anchor="ctr"/>
          <a:lstStyle>
            <a:lvl1pPr algn="ctr">
              <a:defRPr sz="144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1005840" y="7627621"/>
            <a:ext cx="3291840" cy="438150"/>
          </a:xfrm>
          <a:prstGeom prst="rect">
            <a:avLst/>
          </a:prstGeom>
        </p:spPr>
        <p:txBody>
          <a:bodyPr vert="horz" lIns="91440" tIns="45720" rIns="91440" bIns="45720" rtlCol="1" anchor="ctr"/>
          <a:lstStyle>
            <a:lvl1pPr algn="r">
              <a:defRPr sz="1440">
                <a:solidFill>
                  <a:schemeClr val="tx1">
                    <a:tint val="75000"/>
                  </a:schemeClr>
                </a:solidFill>
              </a:defRPr>
            </a:lvl1pPr>
          </a:lstStyle>
          <a:p>
            <a:fld id="{4C30D614-5AE4-435E-AC52-372055423034}" type="slidenum">
              <a:rPr lang="he-IL" smtClean="0"/>
              <a:t>‹#›</a:t>
            </a:fld>
            <a:endParaRPr lang="he-IL"/>
          </a:p>
        </p:txBody>
      </p:sp>
    </p:spTree>
    <p:extLst>
      <p:ext uri="{BB962C8B-B14F-4D97-AF65-F5344CB8AC3E}">
        <p14:creationId xmlns:p14="http://schemas.microsoft.com/office/powerpoint/2010/main" val="34865807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hf sldNum="0" hdr="0" ftr="0" dt="0"/>
  <p:txStyles>
    <p:titleStyle>
      <a:lvl1pPr algn="r" defTabSz="1097280" rtl="1"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r" defTabSz="1097280" rtl="1"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r" defTabSz="1097280" rtl="1"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r" defTabSz="1097280" rtl="1"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ru-RU"/>
      </a:defPPr>
      <a:lvl1pPr marL="0" algn="r" defTabSz="1097280" rtl="1" eaLnBrk="1" latinLnBrk="0" hangingPunct="1">
        <a:defRPr sz="2160" kern="1200">
          <a:solidFill>
            <a:schemeClr val="tx1"/>
          </a:solidFill>
          <a:latin typeface="+mn-lt"/>
          <a:ea typeface="+mn-ea"/>
          <a:cs typeface="+mn-cs"/>
        </a:defRPr>
      </a:lvl1pPr>
      <a:lvl2pPr marL="548640" algn="r" defTabSz="1097280" rtl="1" eaLnBrk="1" latinLnBrk="0" hangingPunct="1">
        <a:defRPr sz="2160" kern="1200">
          <a:solidFill>
            <a:schemeClr val="tx1"/>
          </a:solidFill>
          <a:latin typeface="+mn-lt"/>
          <a:ea typeface="+mn-ea"/>
          <a:cs typeface="+mn-cs"/>
        </a:defRPr>
      </a:lvl2pPr>
      <a:lvl3pPr marL="1097280" algn="r" defTabSz="1097280" rtl="1" eaLnBrk="1" latinLnBrk="0" hangingPunct="1">
        <a:defRPr sz="2160" kern="1200">
          <a:solidFill>
            <a:schemeClr val="tx1"/>
          </a:solidFill>
          <a:latin typeface="+mn-lt"/>
          <a:ea typeface="+mn-ea"/>
          <a:cs typeface="+mn-cs"/>
        </a:defRPr>
      </a:lvl3pPr>
      <a:lvl4pPr marL="1645920" algn="r" defTabSz="1097280" rtl="1" eaLnBrk="1" latinLnBrk="0" hangingPunct="1">
        <a:defRPr sz="2160" kern="1200">
          <a:solidFill>
            <a:schemeClr val="tx1"/>
          </a:solidFill>
          <a:latin typeface="+mn-lt"/>
          <a:ea typeface="+mn-ea"/>
          <a:cs typeface="+mn-cs"/>
        </a:defRPr>
      </a:lvl4pPr>
      <a:lvl5pPr marL="2194560" algn="r" defTabSz="1097280" rtl="1" eaLnBrk="1" latinLnBrk="0" hangingPunct="1">
        <a:defRPr sz="2160" kern="1200">
          <a:solidFill>
            <a:schemeClr val="tx1"/>
          </a:solidFill>
          <a:latin typeface="+mn-lt"/>
          <a:ea typeface="+mn-ea"/>
          <a:cs typeface="+mn-cs"/>
        </a:defRPr>
      </a:lvl5pPr>
      <a:lvl6pPr marL="2743200" algn="r" defTabSz="1097280" rtl="1" eaLnBrk="1" latinLnBrk="0" hangingPunct="1">
        <a:defRPr sz="2160" kern="1200">
          <a:solidFill>
            <a:schemeClr val="tx1"/>
          </a:solidFill>
          <a:latin typeface="+mn-lt"/>
          <a:ea typeface="+mn-ea"/>
          <a:cs typeface="+mn-cs"/>
        </a:defRPr>
      </a:lvl6pPr>
      <a:lvl7pPr marL="3291840" algn="r" defTabSz="1097280" rtl="1" eaLnBrk="1" latinLnBrk="0" hangingPunct="1">
        <a:defRPr sz="2160" kern="1200">
          <a:solidFill>
            <a:schemeClr val="tx1"/>
          </a:solidFill>
          <a:latin typeface="+mn-lt"/>
          <a:ea typeface="+mn-ea"/>
          <a:cs typeface="+mn-cs"/>
        </a:defRPr>
      </a:lvl7pPr>
      <a:lvl8pPr marL="3840480" algn="r" defTabSz="1097280" rtl="1" eaLnBrk="1" latinLnBrk="0" hangingPunct="1">
        <a:defRPr sz="2160" kern="1200">
          <a:solidFill>
            <a:schemeClr val="tx1"/>
          </a:solidFill>
          <a:latin typeface="+mn-lt"/>
          <a:ea typeface="+mn-ea"/>
          <a:cs typeface="+mn-cs"/>
        </a:defRPr>
      </a:lvl8pPr>
      <a:lvl9pPr marL="4389120" algn="r" defTabSz="1097280" rtl="1"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ieeexplore.ieee.org/document/10737980"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hyperlink" Target="https://www.researchgate.net/publication/365046035_IoT_and_object_identification_enabled_Smart_Home_Security_System" TargetMode="External"/><Relationship Id="rId4" Type="http://schemas.openxmlformats.org/officeDocument/2006/relationships/hyperlink" Target="https://www.researchgate.net/publication/340457989_Developing_a_Smart_Nursery_Application_for_Monitoring_and_Babies_Car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5715"/>
            <a:ext cx="5486400" cy="8229600"/>
          </a:xfrm>
          <a:prstGeom prst="rect">
            <a:avLst/>
          </a:prstGeom>
        </p:spPr>
      </p:pic>
      <p:sp>
        <p:nvSpPr>
          <p:cNvPr id="3" name="Text 0"/>
          <p:cNvSpPr/>
          <p:nvPr/>
        </p:nvSpPr>
        <p:spPr>
          <a:xfrm>
            <a:off x="606977" y="198274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Safeguarding Children's Spaces with AI Vision</a:t>
            </a:r>
            <a:endParaRPr lang="en-US" sz="4450" dirty="0"/>
          </a:p>
        </p:txBody>
      </p:sp>
      <p:sp>
        <p:nvSpPr>
          <p:cNvPr id="4" name="Text 1"/>
          <p:cNvSpPr/>
          <p:nvPr/>
        </p:nvSpPr>
        <p:spPr>
          <a:xfrm>
            <a:off x="606977" y="410908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An intelligent computer vision system designed to detect hazardous objects in children's environments before accidents happen, providing peace of mind for parents and carers.</a:t>
            </a:r>
            <a:endParaRPr lang="en-US" sz="1750" dirty="0"/>
          </a:p>
        </p:txBody>
      </p:sp>
      <p:sp>
        <p:nvSpPr>
          <p:cNvPr id="5" name="TextBox 4">
            <a:extLst>
              <a:ext uri="{FF2B5EF4-FFF2-40B4-BE49-F238E27FC236}">
                <a16:creationId xmlns:a16="http://schemas.microsoft.com/office/drawing/2014/main" id="{59EA5C8B-E35A-EA01-2E4C-CECF55D5B264}"/>
              </a:ext>
            </a:extLst>
          </p:cNvPr>
          <p:cNvSpPr txBox="1"/>
          <p:nvPr/>
        </p:nvSpPr>
        <p:spPr>
          <a:xfrm>
            <a:off x="128552" y="6861207"/>
            <a:ext cx="3726805" cy="1477328"/>
          </a:xfrm>
          <a:prstGeom prst="rect">
            <a:avLst/>
          </a:prstGeom>
          <a:noFill/>
        </p:spPr>
        <p:txBody>
          <a:bodyPr wrap="square" rtlCol="0">
            <a:spAutoFit/>
          </a:bodyPr>
          <a:lstStyle/>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גונקו דניאל 340969674</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גבריס סבטלנה 342794732 </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סמיון אוסטרובסקי 342795754</a:t>
            </a:r>
            <a:endParaRPr lang="en-IL" sz="1800" b="1" dirty="0">
              <a:effectLst/>
              <a:latin typeface="Times New Roman" panose="02020603050405020304" pitchFamily="18" charset="0"/>
              <a:ea typeface="Times New Roman" panose="02020603050405020304" pitchFamily="18" charset="0"/>
            </a:endParaRPr>
          </a:p>
          <a:p>
            <a:pPr algn="just" rtl="1"/>
            <a:r>
              <a:rPr lang="en-US"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b="1"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IL"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63591"/>
            <a:ext cx="10503456"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Model Selection &amp; Experimental Design</a:t>
            </a:r>
            <a:endParaRPr lang="en-US" sz="4450" dirty="0"/>
          </a:p>
        </p:txBody>
      </p:sp>
      <p:pic>
        <p:nvPicPr>
          <p:cNvPr id="3"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790" y="3225998"/>
            <a:ext cx="4347567" cy="907256"/>
          </a:xfrm>
          <a:prstGeom prst="rect">
            <a:avLst/>
          </a:prstGeom>
        </p:spPr>
      </p:pic>
      <p:sp>
        <p:nvSpPr>
          <p:cNvPr id="4" name="Text 1"/>
          <p:cNvSpPr/>
          <p:nvPr/>
        </p:nvSpPr>
        <p:spPr>
          <a:xfrm>
            <a:off x="10545604" y="45153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YOLOv8/v10</a:t>
            </a:r>
            <a:endParaRPr lang="en-US" sz="2200" dirty="0"/>
          </a:p>
        </p:txBody>
      </p:sp>
      <p:pic>
        <p:nvPicPr>
          <p:cNvPr id="6"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1357" y="3225998"/>
            <a:ext cx="4347567" cy="907256"/>
          </a:xfrm>
          <a:prstGeom prst="rect">
            <a:avLst/>
          </a:prstGeom>
        </p:spPr>
      </p:pic>
      <p:sp>
        <p:nvSpPr>
          <p:cNvPr id="7" name="Text 3"/>
          <p:cNvSpPr/>
          <p:nvPr/>
        </p:nvSpPr>
        <p:spPr>
          <a:xfrm>
            <a:off x="5739646" y="4360069"/>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55575A"/>
                </a:solidFill>
                <a:latin typeface="Inter" pitchFamily="34" charset="0"/>
                <a:ea typeface="Inter" pitchFamily="34" charset="-122"/>
              </a:rPr>
              <a:t>Grounding DINO</a:t>
            </a:r>
            <a:endParaRPr lang="en-US" sz="2200" dirty="0"/>
          </a:p>
        </p:txBody>
      </p:sp>
      <p:pic>
        <p:nvPicPr>
          <p:cNvPr id="9" name="Image 2"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88924" y="3225998"/>
            <a:ext cx="4347567" cy="907256"/>
          </a:xfrm>
          <a:prstGeom prst="rect">
            <a:avLst/>
          </a:prstGeom>
        </p:spPr>
      </p:pic>
      <p:sp>
        <p:nvSpPr>
          <p:cNvPr id="10" name="Text 5"/>
          <p:cNvSpPr/>
          <p:nvPr/>
        </p:nvSpPr>
        <p:spPr>
          <a:xfrm>
            <a:off x="1790938" y="4338162"/>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55575A"/>
                </a:solidFill>
                <a:latin typeface="Inter" pitchFamily="34" charset="0"/>
                <a:ea typeface="Inter" pitchFamily="34" charset="-122"/>
                <a:cs typeface="Inter" pitchFamily="34" charset="-120"/>
              </a:rPr>
              <a:t>SDXL</a:t>
            </a:r>
            <a:endParaRPr lang="en-US" sz="2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760" y="1737241"/>
            <a:ext cx="8286750" cy="2572859"/>
          </a:xfrm>
          <a:prstGeom prst="rect">
            <a:avLst/>
          </a:prstGeom>
        </p:spPr>
      </p:pic>
      <p:sp>
        <p:nvSpPr>
          <p:cNvPr id="3" name="כותרת 2"/>
          <p:cNvSpPr>
            <a:spLocks noGrp="1"/>
          </p:cNvSpPr>
          <p:nvPr>
            <p:ph type="title"/>
          </p:nvPr>
        </p:nvSpPr>
        <p:spPr>
          <a:xfrm>
            <a:off x="225172" y="102471"/>
            <a:ext cx="12618720" cy="1590676"/>
          </a:xfrm>
        </p:spPr>
        <p:txBody>
          <a:bodyPr/>
          <a:lstStyle/>
          <a:p>
            <a:pPr algn="l"/>
            <a:r>
              <a:rPr lang="en-US" b="1" dirty="0" smtClean="0"/>
              <a:t>The results of a test models</a:t>
            </a:r>
            <a:endParaRPr lang="he-IL" b="1" dirty="0"/>
          </a:p>
        </p:txBody>
      </p:sp>
      <p:pic>
        <p:nvPicPr>
          <p:cNvPr id="6" name="תמונה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6317" y="476250"/>
            <a:ext cx="3457575" cy="3457575"/>
          </a:xfrm>
          <a:prstGeom prst="rect">
            <a:avLst/>
          </a:prstGeom>
        </p:spPr>
      </p:pic>
      <p:pic>
        <p:nvPicPr>
          <p:cNvPr id="8" name="תמונה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6806" y="4266006"/>
            <a:ext cx="3963594" cy="3963594"/>
          </a:xfrm>
          <a:prstGeom prst="rect">
            <a:avLst/>
          </a:prstGeom>
        </p:spPr>
      </p:pic>
      <p:pic>
        <p:nvPicPr>
          <p:cNvPr id="9" name="תמונה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236796"/>
            <a:ext cx="8531905" cy="2304546"/>
          </a:xfrm>
          <a:prstGeom prst="rect">
            <a:avLst/>
          </a:prstGeom>
        </p:spPr>
      </p:pic>
      <p:sp>
        <p:nvSpPr>
          <p:cNvPr id="11" name="TextBox 10"/>
          <p:cNvSpPr txBox="1"/>
          <p:nvPr/>
        </p:nvSpPr>
        <p:spPr>
          <a:xfrm>
            <a:off x="285869" y="4746297"/>
            <a:ext cx="1016625" cy="369332"/>
          </a:xfrm>
          <a:prstGeom prst="rect">
            <a:avLst/>
          </a:prstGeom>
          <a:noFill/>
        </p:spPr>
        <p:txBody>
          <a:bodyPr wrap="none" rtlCol="0">
            <a:spAutoFit/>
          </a:bodyPr>
          <a:lstStyle/>
          <a:p>
            <a:r>
              <a:rPr lang="en-US" dirty="0" smtClean="0"/>
              <a:t>Model 2 </a:t>
            </a:r>
            <a:endParaRPr lang="ru-RU" dirty="0"/>
          </a:p>
        </p:txBody>
      </p:sp>
      <p:sp>
        <p:nvSpPr>
          <p:cNvPr id="12" name="TextBox 11"/>
          <p:cNvSpPr txBox="1"/>
          <p:nvPr/>
        </p:nvSpPr>
        <p:spPr>
          <a:xfrm>
            <a:off x="225172" y="1400452"/>
            <a:ext cx="1016625" cy="369332"/>
          </a:xfrm>
          <a:prstGeom prst="rect">
            <a:avLst/>
          </a:prstGeom>
          <a:noFill/>
        </p:spPr>
        <p:txBody>
          <a:bodyPr wrap="none" rtlCol="0">
            <a:spAutoFit/>
          </a:bodyPr>
          <a:lstStyle/>
          <a:p>
            <a:r>
              <a:rPr lang="en-US" dirty="0" smtClean="0"/>
              <a:t>Model 1 </a:t>
            </a:r>
            <a:endParaRPr lang="ru-RU" dirty="0"/>
          </a:p>
        </p:txBody>
      </p:sp>
      <p:pic>
        <p:nvPicPr>
          <p:cNvPr id="7" name="תמונה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2750" y="4386736"/>
            <a:ext cx="3773477" cy="3773477"/>
          </a:xfrm>
          <a:prstGeom prst="rect">
            <a:avLst/>
          </a:prstGeom>
        </p:spPr>
      </p:pic>
    </p:spTree>
    <p:extLst>
      <p:ext uri="{BB962C8B-B14F-4D97-AF65-F5344CB8AC3E}">
        <p14:creationId xmlns:p14="http://schemas.microsoft.com/office/powerpoint/2010/main" val="3755504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483934" y="811160"/>
            <a:ext cx="8204835" cy="733425"/>
          </a:xfrm>
        </p:spPr>
        <p:txBody>
          <a:bodyPr>
            <a:normAutofit fontScale="90000"/>
          </a:bodyPr>
          <a:lstStyle/>
          <a:p>
            <a:r>
              <a:rPr lang="en-US" dirty="0"/>
              <a:t>Future Work / Next Steps</a:t>
            </a:r>
            <a:endParaRPr lang="ru-RU" dirty="0"/>
          </a:p>
        </p:txBody>
      </p:sp>
      <p:graphicFrame>
        <p:nvGraphicFramePr>
          <p:cNvPr id="3" name="טבלה 2"/>
          <p:cNvGraphicFramePr>
            <a:graphicFrameLocks noGrp="1"/>
          </p:cNvGraphicFramePr>
          <p:nvPr>
            <p:extLst>
              <p:ext uri="{D42A27DB-BD31-4B8C-83A1-F6EECF244321}">
                <p14:modId xmlns:p14="http://schemas.microsoft.com/office/powerpoint/2010/main" val="2663129500"/>
              </p:ext>
            </p:extLst>
          </p:nvPr>
        </p:nvGraphicFramePr>
        <p:xfrm>
          <a:off x="-190191" y="2425702"/>
          <a:ext cx="10687048" cy="4555999"/>
        </p:xfrm>
        <a:graphic>
          <a:graphicData uri="http://schemas.openxmlformats.org/drawingml/2006/table">
            <a:tbl>
              <a:tblPr>
                <a:tableStyleId>{2D5ABB26-0587-4C30-8999-92F81FD0307C}</a:tableStyleId>
              </a:tblPr>
              <a:tblGrid>
                <a:gridCol w="872919">
                  <a:extLst>
                    <a:ext uri="{9D8B030D-6E8A-4147-A177-3AD203B41FA5}">
                      <a16:colId xmlns:a16="http://schemas.microsoft.com/office/drawing/2014/main" val="1485538517"/>
                    </a:ext>
                  </a:extLst>
                </a:gridCol>
                <a:gridCol w="2497393">
                  <a:extLst>
                    <a:ext uri="{9D8B030D-6E8A-4147-A177-3AD203B41FA5}">
                      <a16:colId xmlns:a16="http://schemas.microsoft.com/office/drawing/2014/main" val="1294289628"/>
                    </a:ext>
                  </a:extLst>
                </a:gridCol>
                <a:gridCol w="4644974">
                  <a:extLst>
                    <a:ext uri="{9D8B030D-6E8A-4147-A177-3AD203B41FA5}">
                      <a16:colId xmlns:a16="http://schemas.microsoft.com/office/drawing/2014/main" val="2105849411"/>
                    </a:ext>
                  </a:extLst>
                </a:gridCol>
                <a:gridCol w="2671762">
                  <a:extLst>
                    <a:ext uri="{9D8B030D-6E8A-4147-A177-3AD203B41FA5}">
                      <a16:colId xmlns:a16="http://schemas.microsoft.com/office/drawing/2014/main" val="3173041116"/>
                    </a:ext>
                  </a:extLst>
                </a:gridCol>
              </a:tblGrid>
              <a:tr h="223579">
                <a:tc>
                  <a:txBody>
                    <a:bodyPr/>
                    <a:lstStyle/>
                    <a:p>
                      <a:r>
                        <a:rPr lang="ru-RU" sz="2000" dirty="0"/>
                        <a:t>#</a:t>
                      </a:r>
                    </a:p>
                  </a:txBody>
                  <a:tcPr marL="45245" marR="45245" marT="22623" marB="22623" anchor="ctr"/>
                </a:tc>
                <a:tc>
                  <a:txBody>
                    <a:bodyPr/>
                    <a:lstStyle/>
                    <a:p>
                      <a:pPr algn="l"/>
                      <a:r>
                        <a:rPr lang="en-US" sz="2000" dirty="0"/>
                        <a:t>Area</a:t>
                      </a:r>
                    </a:p>
                  </a:txBody>
                  <a:tcPr marL="45245" marR="45245" marT="22623" marB="22623" anchor="ctr"/>
                </a:tc>
                <a:tc>
                  <a:txBody>
                    <a:bodyPr/>
                    <a:lstStyle/>
                    <a:p>
                      <a:pPr algn="l"/>
                      <a:r>
                        <a:rPr lang="en-US" sz="2000"/>
                        <a:t>Planned Task</a:t>
                      </a:r>
                    </a:p>
                  </a:txBody>
                  <a:tcPr marL="45245" marR="45245" marT="22623" marB="22623" anchor="ctr"/>
                </a:tc>
                <a:tc>
                  <a:txBody>
                    <a:bodyPr/>
                    <a:lstStyle/>
                    <a:p>
                      <a:pPr algn="l"/>
                      <a:r>
                        <a:rPr lang="en-US" sz="2000" dirty="0"/>
                        <a:t>Goal</a:t>
                      </a:r>
                    </a:p>
                  </a:txBody>
                  <a:tcPr marL="45245" marR="45245" marT="22623" marB="22623" anchor="ctr"/>
                </a:tc>
                <a:extLst>
                  <a:ext uri="{0D108BD9-81ED-4DB2-BD59-A6C34878D82A}">
                    <a16:rowId xmlns:a16="http://schemas.microsoft.com/office/drawing/2014/main" val="1832624982"/>
                  </a:ext>
                </a:extLst>
              </a:tr>
              <a:tr h="751759">
                <a:tc>
                  <a:txBody>
                    <a:bodyPr/>
                    <a:lstStyle/>
                    <a:p>
                      <a:r>
                        <a:rPr lang="ru-RU" sz="1600" dirty="0"/>
                        <a:t>1</a:t>
                      </a:r>
                    </a:p>
                  </a:txBody>
                  <a:tcPr marL="45245" marR="45245" marT="22623" marB="22623" anchor="ctr"/>
                </a:tc>
                <a:tc>
                  <a:txBody>
                    <a:bodyPr/>
                    <a:lstStyle/>
                    <a:p>
                      <a:pPr algn="l"/>
                      <a:r>
                        <a:rPr lang="en-US" sz="1600" dirty="0"/>
                        <a:t>Dataset Expansion</a:t>
                      </a:r>
                    </a:p>
                  </a:txBody>
                  <a:tcPr marL="45245" marR="45245" marT="22623" marB="22623" anchor="ctr"/>
                </a:tc>
                <a:tc>
                  <a:txBody>
                    <a:bodyPr/>
                    <a:lstStyle/>
                    <a:p>
                      <a:pPr algn="l"/>
                      <a:r>
                        <a:rPr lang="en-US" sz="1600" dirty="0"/>
                        <a:t>Generate more images with varied room layouts, lighting conditions, and camera angles</a:t>
                      </a:r>
                    </a:p>
                  </a:txBody>
                  <a:tcPr marL="45245" marR="45245" marT="22623" marB="22623" anchor="ctr"/>
                </a:tc>
                <a:tc>
                  <a:txBody>
                    <a:bodyPr/>
                    <a:lstStyle/>
                    <a:p>
                      <a:pPr algn="l"/>
                      <a:r>
                        <a:rPr lang="en-US" sz="1600" dirty="0"/>
                        <a:t>Improve model generalization</a:t>
                      </a:r>
                    </a:p>
                  </a:txBody>
                  <a:tcPr marL="45245" marR="45245" marT="22623" marB="22623" anchor="ctr"/>
                </a:tc>
                <a:extLst>
                  <a:ext uri="{0D108BD9-81ED-4DB2-BD59-A6C34878D82A}">
                    <a16:rowId xmlns:a16="http://schemas.microsoft.com/office/drawing/2014/main" val="690703724"/>
                  </a:ext>
                </a:extLst>
              </a:tr>
              <a:tr h="575699">
                <a:tc>
                  <a:txBody>
                    <a:bodyPr/>
                    <a:lstStyle/>
                    <a:p>
                      <a:r>
                        <a:rPr lang="ru-RU" sz="1600"/>
                        <a:t>2</a:t>
                      </a:r>
                    </a:p>
                  </a:txBody>
                  <a:tcPr marL="45245" marR="45245" marT="22623" marB="22623" anchor="ctr"/>
                </a:tc>
                <a:tc>
                  <a:txBody>
                    <a:bodyPr/>
                    <a:lstStyle/>
                    <a:p>
                      <a:pPr algn="l"/>
                      <a:r>
                        <a:rPr lang="en-US" sz="1600"/>
                        <a:t>New Hazard Classes</a:t>
                      </a:r>
                    </a:p>
                  </a:txBody>
                  <a:tcPr marL="45245" marR="45245" marT="22623" marB="22623" anchor="ctr"/>
                </a:tc>
                <a:tc>
                  <a:txBody>
                    <a:bodyPr/>
                    <a:lstStyle/>
                    <a:p>
                      <a:pPr algn="l"/>
                      <a:r>
                        <a:rPr lang="en-US" sz="1600" dirty="0"/>
                        <a:t>Add additional dangerous objects (medicines, knives, open sockets)</a:t>
                      </a:r>
                    </a:p>
                  </a:txBody>
                  <a:tcPr marL="45245" marR="45245" marT="22623" marB="22623" anchor="ctr"/>
                </a:tc>
                <a:tc>
                  <a:txBody>
                    <a:bodyPr/>
                    <a:lstStyle/>
                    <a:p>
                      <a:pPr algn="l"/>
                      <a:r>
                        <a:rPr lang="en-US" sz="1600"/>
                        <a:t>Extend system functionality</a:t>
                      </a:r>
                    </a:p>
                  </a:txBody>
                  <a:tcPr marL="45245" marR="45245" marT="22623" marB="22623" anchor="ctr"/>
                </a:tc>
                <a:extLst>
                  <a:ext uri="{0D108BD9-81ED-4DB2-BD59-A6C34878D82A}">
                    <a16:rowId xmlns:a16="http://schemas.microsoft.com/office/drawing/2014/main" val="1610673377"/>
                  </a:ext>
                </a:extLst>
              </a:tr>
              <a:tr h="751759">
                <a:tc>
                  <a:txBody>
                    <a:bodyPr/>
                    <a:lstStyle/>
                    <a:p>
                      <a:r>
                        <a:rPr lang="ru-RU" sz="1600"/>
                        <a:t>3</a:t>
                      </a:r>
                    </a:p>
                  </a:txBody>
                  <a:tcPr marL="45245" marR="45245" marT="22623" marB="22623" anchor="ctr"/>
                </a:tc>
                <a:tc>
                  <a:txBody>
                    <a:bodyPr/>
                    <a:lstStyle/>
                    <a:p>
                      <a:pPr algn="l"/>
                      <a:r>
                        <a:rPr lang="en-US" sz="1600"/>
                        <a:t>Prompt Engineering</a:t>
                      </a:r>
                    </a:p>
                  </a:txBody>
                  <a:tcPr marL="45245" marR="45245" marT="22623" marB="22623" anchor="ctr"/>
                </a:tc>
                <a:tc>
                  <a:txBody>
                    <a:bodyPr/>
                    <a:lstStyle/>
                    <a:p>
                      <a:pPr algn="l"/>
                      <a:r>
                        <a:rPr lang="en-US" sz="1600" dirty="0"/>
                        <a:t>Improve prompt diversity and realism using different seeds and scene descriptions</a:t>
                      </a:r>
                    </a:p>
                  </a:txBody>
                  <a:tcPr marL="45245" marR="45245" marT="22623" marB="22623" anchor="ctr"/>
                </a:tc>
                <a:tc>
                  <a:txBody>
                    <a:bodyPr/>
                    <a:lstStyle/>
                    <a:p>
                      <a:pPr algn="l"/>
                      <a:r>
                        <a:rPr lang="en-US" sz="1600" dirty="0"/>
                        <a:t>Increase synthetic data quality</a:t>
                      </a:r>
                    </a:p>
                  </a:txBody>
                  <a:tcPr marL="45245" marR="45245" marT="22623" marB="22623" anchor="ctr"/>
                </a:tc>
                <a:extLst>
                  <a:ext uri="{0D108BD9-81ED-4DB2-BD59-A6C34878D82A}">
                    <a16:rowId xmlns:a16="http://schemas.microsoft.com/office/drawing/2014/main" val="1272597839"/>
                  </a:ext>
                </a:extLst>
              </a:tr>
              <a:tr h="751759">
                <a:tc>
                  <a:txBody>
                    <a:bodyPr/>
                    <a:lstStyle/>
                    <a:p>
                      <a:r>
                        <a:rPr lang="ru-RU" sz="1600"/>
                        <a:t>4</a:t>
                      </a:r>
                    </a:p>
                  </a:txBody>
                  <a:tcPr marL="45245" marR="45245" marT="22623" marB="22623" anchor="ctr"/>
                </a:tc>
                <a:tc>
                  <a:txBody>
                    <a:bodyPr/>
                    <a:lstStyle/>
                    <a:p>
                      <a:pPr algn="l"/>
                      <a:r>
                        <a:rPr lang="en-US" sz="1600"/>
                        <a:t>Annotation Validation</a:t>
                      </a:r>
                    </a:p>
                  </a:txBody>
                  <a:tcPr marL="45245" marR="45245" marT="22623" marB="22623" anchor="ctr"/>
                </a:tc>
                <a:tc>
                  <a:txBody>
                    <a:bodyPr/>
                    <a:lstStyle/>
                    <a:p>
                      <a:pPr algn="l"/>
                      <a:r>
                        <a:rPr lang="en-US" sz="1600" dirty="0"/>
                        <a:t>Manually review and refine automatically generated bounding boxes</a:t>
                      </a:r>
                    </a:p>
                  </a:txBody>
                  <a:tcPr marL="45245" marR="45245" marT="22623" marB="22623" anchor="ctr"/>
                </a:tc>
                <a:tc>
                  <a:txBody>
                    <a:bodyPr/>
                    <a:lstStyle/>
                    <a:p>
                      <a:pPr algn="l"/>
                      <a:r>
                        <a:rPr lang="en-US" sz="1600" dirty="0"/>
                        <a:t>Reduce labeling noise</a:t>
                      </a:r>
                    </a:p>
                  </a:txBody>
                  <a:tcPr marL="45245" marR="45245" marT="22623" marB="22623" anchor="ctr"/>
                </a:tc>
                <a:extLst>
                  <a:ext uri="{0D108BD9-81ED-4DB2-BD59-A6C34878D82A}">
                    <a16:rowId xmlns:a16="http://schemas.microsoft.com/office/drawing/2014/main" val="2044282574"/>
                  </a:ext>
                </a:extLst>
              </a:tr>
              <a:tr h="399639">
                <a:tc>
                  <a:txBody>
                    <a:bodyPr/>
                    <a:lstStyle/>
                    <a:p>
                      <a:r>
                        <a:rPr lang="ru-RU" sz="1600"/>
                        <a:t>5</a:t>
                      </a:r>
                    </a:p>
                  </a:txBody>
                  <a:tcPr marL="45245" marR="45245" marT="22623" marB="22623" anchor="ctr"/>
                </a:tc>
                <a:tc>
                  <a:txBody>
                    <a:bodyPr/>
                    <a:lstStyle/>
                    <a:p>
                      <a:pPr algn="l"/>
                      <a:r>
                        <a:rPr lang="en-US" sz="1600"/>
                        <a:t>Larger Detection Models</a:t>
                      </a:r>
                    </a:p>
                  </a:txBody>
                  <a:tcPr marL="45245" marR="45245" marT="22623" marB="22623" anchor="ctr"/>
                </a:tc>
                <a:tc>
                  <a:txBody>
                    <a:bodyPr/>
                    <a:lstStyle/>
                    <a:p>
                      <a:pPr algn="l"/>
                      <a:r>
                        <a:rPr lang="en-US" sz="1600" dirty="0"/>
                        <a:t>Train YOLOv8-S or YOLOv8-M models</a:t>
                      </a:r>
                    </a:p>
                  </a:txBody>
                  <a:tcPr marL="45245" marR="45245" marT="22623" marB="22623" anchor="ctr"/>
                </a:tc>
                <a:tc>
                  <a:txBody>
                    <a:bodyPr/>
                    <a:lstStyle/>
                    <a:p>
                      <a:pPr algn="l"/>
                      <a:r>
                        <a:rPr lang="en-US" sz="1600" dirty="0"/>
                        <a:t>Improve detection accuracy</a:t>
                      </a:r>
                    </a:p>
                  </a:txBody>
                  <a:tcPr marL="45245" marR="45245" marT="22623" marB="22623" anchor="ctr"/>
                </a:tc>
                <a:extLst>
                  <a:ext uri="{0D108BD9-81ED-4DB2-BD59-A6C34878D82A}">
                    <a16:rowId xmlns:a16="http://schemas.microsoft.com/office/drawing/2014/main" val="3969241439"/>
                  </a:ext>
                </a:extLst>
              </a:tr>
              <a:tr h="575699">
                <a:tc>
                  <a:txBody>
                    <a:bodyPr/>
                    <a:lstStyle/>
                    <a:p>
                      <a:r>
                        <a:rPr lang="ru-RU" sz="1600"/>
                        <a:t>6</a:t>
                      </a:r>
                    </a:p>
                  </a:txBody>
                  <a:tcPr marL="45245" marR="45245" marT="22623" marB="22623" anchor="ctr"/>
                </a:tc>
                <a:tc>
                  <a:txBody>
                    <a:bodyPr/>
                    <a:lstStyle/>
                    <a:p>
                      <a:pPr algn="l"/>
                      <a:r>
                        <a:rPr lang="en-US" sz="1600" dirty="0"/>
                        <a:t>Data Augmentation</a:t>
                      </a:r>
                    </a:p>
                  </a:txBody>
                  <a:tcPr marL="45245" marR="45245" marT="22623" marB="22623" anchor="ctr"/>
                </a:tc>
                <a:tc>
                  <a:txBody>
                    <a:bodyPr/>
                    <a:lstStyle/>
                    <a:p>
                      <a:pPr algn="l"/>
                      <a:r>
                        <a:rPr lang="en-US" sz="1600"/>
                        <a:t>Apply augmentations such as rotation, scaling, blur, and lighting changes</a:t>
                      </a:r>
                    </a:p>
                  </a:txBody>
                  <a:tcPr marL="45245" marR="45245" marT="22623" marB="22623" anchor="ctr"/>
                </a:tc>
                <a:tc>
                  <a:txBody>
                    <a:bodyPr/>
                    <a:lstStyle/>
                    <a:p>
                      <a:pPr algn="l"/>
                      <a:r>
                        <a:rPr lang="en-US" sz="1600" dirty="0"/>
                        <a:t>Increase robustness</a:t>
                      </a:r>
                    </a:p>
                  </a:txBody>
                  <a:tcPr marL="45245" marR="45245" marT="22623" marB="22623" anchor="ctr"/>
                </a:tc>
                <a:extLst>
                  <a:ext uri="{0D108BD9-81ED-4DB2-BD59-A6C34878D82A}">
                    <a16:rowId xmlns:a16="http://schemas.microsoft.com/office/drawing/2014/main" val="1551583188"/>
                  </a:ext>
                </a:extLst>
              </a:tr>
              <a:tr h="399639">
                <a:tc>
                  <a:txBody>
                    <a:bodyPr/>
                    <a:lstStyle/>
                    <a:p>
                      <a:r>
                        <a:rPr lang="ru-RU" sz="1600" dirty="0"/>
                        <a:t>7</a:t>
                      </a:r>
                    </a:p>
                  </a:txBody>
                  <a:tcPr marL="45245" marR="45245" marT="22623" marB="22623" anchor="ctr"/>
                </a:tc>
                <a:tc>
                  <a:txBody>
                    <a:bodyPr/>
                    <a:lstStyle/>
                    <a:p>
                      <a:pPr algn="l"/>
                      <a:r>
                        <a:rPr lang="en-US" sz="1600"/>
                        <a:t>Real-World Evaluation</a:t>
                      </a:r>
                    </a:p>
                  </a:txBody>
                  <a:tcPr marL="45245" marR="45245" marT="22623" marB="22623" anchor="ctr"/>
                </a:tc>
                <a:tc>
                  <a:txBody>
                    <a:bodyPr/>
                    <a:lstStyle/>
                    <a:p>
                      <a:pPr algn="l"/>
                      <a:r>
                        <a:rPr lang="en-US" sz="1600" dirty="0"/>
                        <a:t>Test the model on real household images</a:t>
                      </a:r>
                    </a:p>
                  </a:txBody>
                  <a:tcPr marL="45245" marR="45245" marT="22623" marB="22623" anchor="ctr"/>
                </a:tc>
                <a:tc>
                  <a:txBody>
                    <a:bodyPr/>
                    <a:lstStyle/>
                    <a:p>
                      <a:pPr algn="l"/>
                      <a:r>
                        <a:rPr lang="en-US" sz="1600" dirty="0"/>
                        <a:t>Validate practical usability</a:t>
                      </a:r>
                    </a:p>
                  </a:txBody>
                  <a:tcPr marL="45245" marR="45245" marT="22623" marB="22623" anchor="ctr"/>
                </a:tc>
                <a:extLst>
                  <a:ext uri="{0D108BD9-81ED-4DB2-BD59-A6C34878D82A}">
                    <a16:rowId xmlns:a16="http://schemas.microsoft.com/office/drawing/2014/main" val="3958561141"/>
                  </a:ext>
                </a:extLst>
              </a:tr>
            </a:tbl>
          </a:graphicData>
        </a:graphic>
      </p:graphicFrame>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1290" y="4198373"/>
            <a:ext cx="3569110" cy="3883743"/>
          </a:xfrm>
          <a:prstGeom prst="rect">
            <a:avLst/>
          </a:prstGeom>
        </p:spPr>
      </p:pic>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1290" y="147482"/>
            <a:ext cx="3569110" cy="3716595"/>
          </a:xfrm>
          <a:prstGeom prst="rect">
            <a:avLst/>
          </a:prstGeom>
        </p:spPr>
      </p:pic>
    </p:spTree>
    <p:extLst>
      <p:ext uri="{BB962C8B-B14F-4D97-AF65-F5344CB8AC3E}">
        <p14:creationId xmlns:p14="http://schemas.microsoft.com/office/powerpoint/2010/main" val="116387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5548" y="452199"/>
            <a:ext cx="2055495" cy="256818"/>
          </a:xfrm>
          <a:prstGeom prst="rect">
            <a:avLst/>
          </a:prstGeom>
          <a:noFill/>
          <a:ln/>
        </p:spPr>
        <p:txBody>
          <a:bodyPr wrap="none" lIns="0" tIns="0" rIns="0" bIns="0" rtlCol="0" anchor="t"/>
          <a:lstStyle/>
          <a:p>
            <a:pPr marL="0" indent="0" algn="l">
              <a:lnSpc>
                <a:spcPts val="2000"/>
              </a:lnSpc>
              <a:buNone/>
            </a:pPr>
            <a:r>
              <a:rPr lang="en-US" sz="1600" dirty="0">
                <a:solidFill>
                  <a:srgbClr val="0C0D0F"/>
                </a:solidFill>
                <a:latin typeface="Inter" pitchFamily="34" charset="0"/>
                <a:ea typeface="Inter" pitchFamily="34" charset="-122"/>
                <a:cs typeface="Inter" pitchFamily="34" charset="-120"/>
              </a:rPr>
              <a:t>The Challenge</a:t>
            </a:r>
            <a:endParaRPr lang="en-US" sz="1600" dirty="0"/>
          </a:p>
        </p:txBody>
      </p:sp>
      <p:sp>
        <p:nvSpPr>
          <p:cNvPr id="3" name="Text 1"/>
          <p:cNvSpPr/>
          <p:nvPr/>
        </p:nvSpPr>
        <p:spPr>
          <a:xfrm>
            <a:off x="575548" y="774740"/>
            <a:ext cx="6144816" cy="513874"/>
          </a:xfrm>
          <a:prstGeom prst="rect">
            <a:avLst/>
          </a:prstGeom>
          <a:noFill/>
          <a:ln/>
        </p:spPr>
        <p:txBody>
          <a:bodyPr wrap="none" lIns="0" tIns="0" rIns="0" bIns="0" rtlCol="0" anchor="t"/>
          <a:lstStyle/>
          <a:p>
            <a:pPr marL="0" indent="0" algn="l">
              <a:lnSpc>
                <a:spcPts val="4000"/>
              </a:lnSpc>
              <a:buNone/>
            </a:pPr>
            <a:r>
              <a:rPr lang="en-US" sz="3200" dirty="0">
                <a:solidFill>
                  <a:srgbClr val="0C0D0F"/>
                </a:solidFill>
                <a:latin typeface="Inter" pitchFamily="34" charset="0"/>
                <a:ea typeface="Inter" pitchFamily="34" charset="-122"/>
                <a:cs typeface="Inter" pitchFamily="34" charset="-120"/>
              </a:rPr>
              <a:t>Hidden Dangers in Safe Spaces</a:t>
            </a:r>
            <a:endParaRPr lang="en-US" sz="3200" dirty="0"/>
          </a:p>
        </p:txBody>
      </p:sp>
      <p:sp>
        <p:nvSpPr>
          <p:cNvPr id="4" name="Text 2"/>
          <p:cNvSpPr/>
          <p:nvPr/>
        </p:nvSpPr>
        <p:spPr>
          <a:xfrm>
            <a:off x="575548" y="1683187"/>
            <a:ext cx="5844897" cy="1052036"/>
          </a:xfrm>
          <a:prstGeom prst="rect">
            <a:avLst/>
          </a:prstGeom>
          <a:noFill/>
          <a:ln/>
        </p:spPr>
        <p:txBody>
          <a:bodyPr wrap="square" lIns="0" tIns="0" rIns="0" bIns="0" rtlCol="0" anchor="t"/>
          <a:lstStyle/>
          <a:p>
            <a:pPr marL="0" indent="0" algn="l">
              <a:lnSpc>
                <a:spcPts val="2050"/>
              </a:lnSpc>
              <a:buNone/>
            </a:pPr>
            <a:r>
              <a:rPr lang="en-US" sz="1400" dirty="0">
                <a:solidFill>
                  <a:srgbClr val="55575A"/>
                </a:solidFill>
                <a:latin typeface="Manrope" pitchFamily="34" charset="0"/>
                <a:ea typeface="Manrope" pitchFamily="34" charset="-122"/>
                <a:cs typeface="Manrope" pitchFamily="34" charset="-120"/>
              </a:rPr>
              <a:t>Parents and childminders face a constant challenge: identifying dangerous objects in children's rooms before they cause harm. Even in seemingly safe environments, small items, sharp objects, chemical bottles, or damaged cables can hide behind toys or lie on the floor.</a:t>
            </a:r>
            <a:endParaRPr lang="en-US" sz="1400" dirty="0"/>
          </a:p>
        </p:txBody>
      </p:sp>
      <p:sp>
        <p:nvSpPr>
          <p:cNvPr id="5" name="Text 3"/>
          <p:cNvSpPr/>
          <p:nvPr/>
        </p:nvSpPr>
        <p:spPr>
          <a:xfrm>
            <a:off x="575547" y="3129796"/>
            <a:ext cx="5844897" cy="526018"/>
          </a:xfrm>
          <a:prstGeom prst="rect">
            <a:avLst/>
          </a:prstGeom>
          <a:noFill/>
          <a:ln/>
        </p:spPr>
        <p:txBody>
          <a:bodyPr wrap="square" lIns="0" tIns="0" rIns="0" bIns="0" rtlCol="0" anchor="t"/>
          <a:lstStyle/>
          <a:p>
            <a:pPr marL="0" indent="0" algn="l">
              <a:lnSpc>
                <a:spcPts val="2050"/>
              </a:lnSpc>
              <a:buNone/>
            </a:pPr>
            <a:r>
              <a:rPr lang="en-US" sz="1400" dirty="0">
                <a:solidFill>
                  <a:srgbClr val="55575A"/>
                </a:solidFill>
                <a:latin typeface="Manrope" pitchFamily="34" charset="0"/>
                <a:ea typeface="Manrope" pitchFamily="34" charset="-122"/>
                <a:cs typeface="Manrope" pitchFamily="34" charset="-120"/>
              </a:rPr>
              <a:t>These hidden hazards can lead to choking, injuries, or exposure to dangerous substances—often without warning.</a:t>
            </a:r>
            <a:endParaRPr lang="en-US" sz="1400" dirty="0"/>
          </a:p>
        </p:txBody>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975" y="0"/>
            <a:ext cx="7591425" cy="8229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4104" y="716634"/>
            <a:ext cx="5533906" cy="598646"/>
          </a:xfrm>
          <a:prstGeom prst="rect">
            <a:avLst/>
          </a:prstGeom>
          <a:noFill/>
          <a:ln/>
        </p:spPr>
        <p:txBody>
          <a:bodyPr wrap="none" lIns="0" tIns="0" rIns="0" bIns="0" rtlCol="0" anchor="t"/>
          <a:lstStyle/>
          <a:p>
            <a:pPr marL="0" indent="0" algn="l">
              <a:lnSpc>
                <a:spcPts val="4700"/>
              </a:lnSpc>
              <a:buNone/>
            </a:pPr>
            <a:r>
              <a:rPr lang="en-US" sz="3750" dirty="0">
                <a:solidFill>
                  <a:srgbClr val="0C0D0F"/>
                </a:solidFill>
                <a:latin typeface="Inter" pitchFamily="34" charset="0"/>
                <a:ea typeface="Inter" pitchFamily="34" charset="-122"/>
                <a:cs typeface="Inter" pitchFamily="34" charset="-120"/>
              </a:rPr>
              <a:t>References and Sources</a:t>
            </a:r>
            <a:endParaRPr lang="en-US" sz="3750" dirty="0"/>
          </a:p>
        </p:txBody>
      </p:sp>
      <p:sp>
        <p:nvSpPr>
          <p:cNvPr id="3" name="Text 1"/>
          <p:cNvSpPr/>
          <p:nvPr/>
        </p:nvSpPr>
        <p:spPr>
          <a:xfrm>
            <a:off x="325815" y="1536979"/>
            <a:ext cx="13289280" cy="306467"/>
          </a:xfrm>
          <a:prstGeom prst="rect">
            <a:avLst/>
          </a:prstGeom>
          <a:noFill/>
          <a:ln/>
        </p:spPr>
        <p:txBody>
          <a:bodyPr wrap="non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The following academic papers formed the foundation of our research and development:</a:t>
            </a:r>
            <a:endParaRPr lang="en-US" sz="1500" dirty="0"/>
          </a:p>
        </p:txBody>
      </p:sp>
      <p:sp>
        <p:nvSpPr>
          <p:cNvPr id="4" name="Shape 2"/>
          <p:cNvSpPr/>
          <p:nvPr/>
        </p:nvSpPr>
        <p:spPr>
          <a:xfrm>
            <a:off x="142875" y="2420065"/>
            <a:ext cx="14401800" cy="5457110"/>
          </a:xfrm>
          <a:prstGeom prst="roundRect">
            <a:avLst>
              <a:gd name="adj" fmla="val 3463"/>
            </a:avLst>
          </a:prstGeom>
          <a:noFill/>
          <a:ln w="7620">
            <a:solidFill>
              <a:srgbClr val="000000">
                <a:alpha val="8000"/>
              </a:srgbClr>
            </a:solidFill>
            <a:prstDash val="solid"/>
          </a:ln>
        </p:spPr>
      </p:sp>
      <p:sp>
        <p:nvSpPr>
          <p:cNvPr id="5" name="Shape 3"/>
          <p:cNvSpPr/>
          <p:nvPr/>
        </p:nvSpPr>
        <p:spPr>
          <a:xfrm>
            <a:off x="16431" y="2337556"/>
            <a:ext cx="13274040" cy="857964"/>
          </a:xfrm>
          <a:prstGeom prst="rect">
            <a:avLst/>
          </a:prstGeom>
          <a:solidFill>
            <a:srgbClr val="FFFFFF">
              <a:alpha val="4000"/>
            </a:srgbClr>
          </a:solidFill>
          <a:ln/>
        </p:spPr>
      </p:sp>
      <p:sp>
        <p:nvSpPr>
          <p:cNvPr id="6" name="Text 4"/>
          <p:cNvSpPr/>
          <p:nvPr/>
        </p:nvSpPr>
        <p:spPr>
          <a:xfrm>
            <a:off x="869990" y="2590443"/>
            <a:ext cx="2931557" cy="306467"/>
          </a:xfrm>
          <a:prstGeom prst="rect">
            <a:avLst/>
          </a:prstGeom>
          <a:noFill/>
          <a:ln/>
        </p:spPr>
        <p:txBody>
          <a:bodyPr wrap="non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Article Name</a:t>
            </a:r>
            <a:endParaRPr lang="en-US" sz="1500" dirty="0"/>
          </a:p>
        </p:txBody>
      </p:sp>
      <p:sp>
        <p:nvSpPr>
          <p:cNvPr id="7" name="Text 5"/>
          <p:cNvSpPr/>
          <p:nvPr/>
        </p:nvSpPr>
        <p:spPr>
          <a:xfrm>
            <a:off x="4192310" y="2507099"/>
            <a:ext cx="3591401" cy="306467"/>
          </a:xfrm>
          <a:prstGeom prst="rect">
            <a:avLst/>
          </a:prstGeom>
          <a:noFill/>
          <a:ln/>
        </p:spPr>
        <p:txBody>
          <a:bodyPr wrap="non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About</a:t>
            </a:r>
            <a:endParaRPr lang="en-US" sz="1500" dirty="0"/>
          </a:p>
        </p:txBody>
      </p:sp>
      <p:sp>
        <p:nvSpPr>
          <p:cNvPr id="8" name="Text 6"/>
          <p:cNvSpPr/>
          <p:nvPr/>
        </p:nvSpPr>
        <p:spPr>
          <a:xfrm>
            <a:off x="8174474" y="2507099"/>
            <a:ext cx="4255056" cy="306467"/>
          </a:xfrm>
          <a:prstGeom prst="rect">
            <a:avLst/>
          </a:prstGeom>
          <a:noFill/>
          <a:ln/>
        </p:spPr>
        <p:txBody>
          <a:bodyPr wrap="none" lIns="0" tIns="0" rIns="0" bIns="0" rtlCol="0" anchor="t"/>
          <a:lstStyle/>
          <a:p>
            <a:pPr marL="0" indent="0" algn="l">
              <a:lnSpc>
                <a:spcPts val="2400"/>
              </a:lnSpc>
              <a:buNone/>
            </a:pPr>
            <a:r>
              <a:rPr lang="en-US" sz="1500" dirty="0" smtClean="0">
                <a:solidFill>
                  <a:srgbClr val="55575A"/>
                </a:solidFill>
                <a:latin typeface="Manrope" pitchFamily="34" charset="0"/>
                <a:ea typeface="Manrope" pitchFamily="34" charset="-122"/>
                <a:cs typeface="Manrope" pitchFamily="34" charset="-120"/>
              </a:rPr>
              <a:t>Relevance</a:t>
            </a:r>
            <a:endParaRPr lang="en-US" sz="1500" dirty="0"/>
          </a:p>
        </p:txBody>
      </p:sp>
      <p:sp>
        <p:nvSpPr>
          <p:cNvPr id="9" name="Text 7"/>
          <p:cNvSpPr/>
          <p:nvPr/>
        </p:nvSpPr>
        <p:spPr>
          <a:xfrm>
            <a:off x="12820293" y="2507099"/>
            <a:ext cx="940356" cy="612934"/>
          </a:xfrm>
          <a:prstGeom prst="rect">
            <a:avLst/>
          </a:prstGeom>
          <a:noFill/>
          <a:ln/>
        </p:spPr>
        <p:txBody>
          <a:bodyPr wrap="square" lIns="0" tIns="0" rIns="0" bIns="0" rtlCol="0" anchor="t"/>
          <a:lstStyle/>
          <a:p>
            <a:pPr marL="0" indent="0" algn="l">
              <a:lnSpc>
                <a:spcPts val="2400"/>
              </a:lnSpc>
              <a:buNone/>
            </a:pPr>
            <a:r>
              <a:rPr lang="en-US" sz="1500" dirty="0" smtClean="0">
                <a:solidFill>
                  <a:srgbClr val="55575A"/>
                </a:solidFill>
                <a:latin typeface="Manrope" pitchFamily="34" charset="0"/>
                <a:ea typeface="Manrope" pitchFamily="34" charset="-122"/>
                <a:cs typeface="Manrope" pitchFamily="34" charset="-120"/>
              </a:rPr>
              <a:t>Link</a:t>
            </a:r>
            <a:endParaRPr lang="en-US" sz="1500" dirty="0"/>
          </a:p>
        </p:txBody>
      </p:sp>
      <p:sp>
        <p:nvSpPr>
          <p:cNvPr id="10" name="Shape 8"/>
          <p:cNvSpPr/>
          <p:nvPr/>
        </p:nvSpPr>
        <p:spPr>
          <a:xfrm>
            <a:off x="142875" y="3242549"/>
            <a:ext cx="14401800" cy="1688778"/>
          </a:xfrm>
          <a:prstGeom prst="rect">
            <a:avLst/>
          </a:prstGeom>
          <a:solidFill>
            <a:schemeClr val="accent2">
              <a:lumMod val="50000"/>
              <a:alpha val="4000"/>
            </a:schemeClr>
          </a:solidFill>
          <a:ln/>
        </p:spPr>
      </p:sp>
      <p:sp>
        <p:nvSpPr>
          <p:cNvPr id="11" name="Text 9"/>
          <p:cNvSpPr/>
          <p:nvPr/>
        </p:nvSpPr>
        <p:spPr>
          <a:xfrm>
            <a:off x="369987" y="3356963"/>
            <a:ext cx="2931557" cy="612934"/>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AI-Powered Surveillance for Child Safety in Smart </a:t>
            </a:r>
            <a:r>
              <a:rPr lang="en-US" sz="1500" dirty="0" smtClean="0">
                <a:solidFill>
                  <a:srgbClr val="55575A"/>
                </a:solidFill>
                <a:latin typeface="Manrope" pitchFamily="34" charset="0"/>
                <a:ea typeface="Manrope" pitchFamily="34" charset="-122"/>
                <a:cs typeface="Manrope" pitchFamily="34" charset="-120"/>
              </a:rPr>
              <a:t>Homes</a:t>
            </a:r>
            <a:endParaRPr lang="en-US" sz="1500" dirty="0"/>
          </a:p>
        </p:txBody>
      </p:sp>
      <p:sp>
        <p:nvSpPr>
          <p:cNvPr id="12" name="Text 10"/>
          <p:cNvSpPr/>
          <p:nvPr/>
        </p:nvSpPr>
        <p:spPr>
          <a:xfrm>
            <a:off x="3611285" y="3345652"/>
            <a:ext cx="3591401"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YOLOv5-based real-time detection of hazardous household objects to prevent child injuries.</a:t>
            </a:r>
            <a:endParaRPr lang="en-US" sz="1500" dirty="0"/>
          </a:p>
        </p:txBody>
      </p:sp>
      <p:sp>
        <p:nvSpPr>
          <p:cNvPr id="13" name="Text 11"/>
          <p:cNvSpPr/>
          <p:nvPr/>
        </p:nvSpPr>
        <p:spPr>
          <a:xfrm>
            <a:off x="7512427" y="3382447"/>
            <a:ext cx="4255056" cy="1532334"/>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This paper showed me how YOLO models can be applied for real-time detection of dangerous items. I adapted similar techniques to identify hazards in children's spaces with additional contextual awareness.</a:t>
            </a:r>
            <a:endParaRPr lang="en-US" sz="1500" dirty="0"/>
          </a:p>
        </p:txBody>
      </p:sp>
      <p:sp>
        <p:nvSpPr>
          <p:cNvPr id="14" name="Text 12"/>
          <p:cNvSpPr/>
          <p:nvPr/>
        </p:nvSpPr>
        <p:spPr>
          <a:xfrm>
            <a:off x="11838980" y="3308928"/>
            <a:ext cx="2705695" cy="1565362"/>
          </a:xfrm>
          <a:prstGeom prst="rect">
            <a:avLst/>
          </a:prstGeom>
          <a:noFill/>
          <a:ln/>
        </p:spPr>
        <p:txBody>
          <a:bodyPr wrap="square" lIns="0" tIns="0" rIns="0" bIns="0" rtlCol="0" anchor="t"/>
          <a:lstStyle/>
          <a:p>
            <a:pPr>
              <a:lnSpc>
                <a:spcPts val="2400"/>
              </a:lnSpc>
            </a:pPr>
            <a:r>
              <a:rPr lang="en-US" sz="1600" dirty="0">
                <a:hlinkClick r:id="rId3"/>
              </a:rPr>
              <a:t>https://ieeexplore.ieee.org/document/10737980</a:t>
            </a:r>
            <a:endParaRPr lang="en-US" sz="1500" dirty="0"/>
          </a:p>
        </p:txBody>
      </p:sp>
      <p:sp>
        <p:nvSpPr>
          <p:cNvPr id="15" name="Shape 13"/>
          <p:cNvSpPr/>
          <p:nvPr/>
        </p:nvSpPr>
        <p:spPr>
          <a:xfrm>
            <a:off x="1857911" y="4756546"/>
            <a:ext cx="13274040" cy="1164431"/>
          </a:xfrm>
          <a:prstGeom prst="rect">
            <a:avLst/>
          </a:prstGeom>
          <a:solidFill>
            <a:srgbClr val="FFFFFF">
              <a:alpha val="4000"/>
            </a:srgbClr>
          </a:solidFill>
          <a:ln/>
        </p:spPr>
      </p:sp>
      <p:sp>
        <p:nvSpPr>
          <p:cNvPr id="16" name="Text 14"/>
          <p:cNvSpPr/>
          <p:nvPr/>
        </p:nvSpPr>
        <p:spPr>
          <a:xfrm>
            <a:off x="325815" y="5116116"/>
            <a:ext cx="2931557" cy="612934"/>
          </a:xfrm>
          <a:prstGeom prst="rect">
            <a:avLst/>
          </a:prstGeom>
          <a:noFill/>
          <a:ln/>
        </p:spPr>
        <p:txBody>
          <a:bodyPr wrap="square" lIns="0" tIns="0" rIns="0" bIns="0" rtlCol="0" anchor="t"/>
          <a:lstStyle/>
          <a:p>
            <a:r>
              <a:rPr lang="en-US" dirty="0"/>
              <a:t>Developing a Smart Nursery Application for Monitoring and Babies Care</a:t>
            </a:r>
          </a:p>
        </p:txBody>
      </p:sp>
      <p:sp>
        <p:nvSpPr>
          <p:cNvPr id="17" name="Text 15"/>
          <p:cNvSpPr/>
          <p:nvPr/>
        </p:nvSpPr>
        <p:spPr>
          <a:xfrm>
            <a:off x="3611285" y="5098135"/>
            <a:ext cx="3591401"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Deep learning models for recognizing unsafe baby postures and nearby hazards in nurseries.</a:t>
            </a:r>
            <a:endParaRPr lang="en-US" sz="1500" dirty="0"/>
          </a:p>
        </p:txBody>
      </p:sp>
      <p:sp>
        <p:nvSpPr>
          <p:cNvPr id="18" name="Text 16"/>
          <p:cNvSpPr/>
          <p:nvPr/>
        </p:nvSpPr>
        <p:spPr>
          <a:xfrm>
            <a:off x="7512427" y="5130639"/>
            <a:ext cx="4255056"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I used this paper to understand how AI can monitor child environments and identify both risky behaviors and dangerous objects.</a:t>
            </a:r>
            <a:endParaRPr lang="en-US" sz="1500" dirty="0"/>
          </a:p>
        </p:txBody>
      </p:sp>
      <p:sp>
        <p:nvSpPr>
          <p:cNvPr id="19" name="Text 17"/>
          <p:cNvSpPr/>
          <p:nvPr/>
        </p:nvSpPr>
        <p:spPr>
          <a:xfrm>
            <a:off x="11875059" y="4937933"/>
            <a:ext cx="2669616" cy="919401"/>
          </a:xfrm>
          <a:prstGeom prst="rect">
            <a:avLst/>
          </a:prstGeom>
          <a:noFill/>
          <a:ln/>
        </p:spPr>
        <p:txBody>
          <a:bodyPr wrap="square" lIns="0" tIns="0" rIns="0" bIns="0" rtlCol="0" anchor="t"/>
          <a:lstStyle/>
          <a:p>
            <a:pPr>
              <a:lnSpc>
                <a:spcPts val="2400"/>
              </a:lnSpc>
            </a:pPr>
            <a:r>
              <a:rPr lang="en-US" sz="1500" dirty="0">
                <a:solidFill>
                  <a:srgbClr val="55575A"/>
                </a:solidFill>
                <a:latin typeface="Manrope" pitchFamily="34" charset="0"/>
                <a:ea typeface="Manrope" pitchFamily="34" charset="-122"/>
                <a:cs typeface="Manrope" pitchFamily="34" charset="-120"/>
                <a:hlinkClick r:id="rId4"/>
              </a:rPr>
              <a:t>https://</a:t>
            </a:r>
            <a:r>
              <a:rPr lang="en-US" sz="1500" dirty="0" smtClean="0">
                <a:solidFill>
                  <a:srgbClr val="55575A"/>
                </a:solidFill>
                <a:latin typeface="Manrope" pitchFamily="34" charset="0"/>
                <a:ea typeface="Manrope" pitchFamily="34" charset="-122"/>
                <a:cs typeface="Manrope" pitchFamily="34" charset="-120"/>
                <a:hlinkClick r:id="rId4"/>
              </a:rPr>
              <a:t>www.researchgate.net</a:t>
            </a:r>
            <a:endParaRPr lang="en-US" sz="1500" dirty="0"/>
          </a:p>
        </p:txBody>
      </p:sp>
      <p:sp>
        <p:nvSpPr>
          <p:cNvPr id="20" name="Shape 18"/>
          <p:cNvSpPr/>
          <p:nvPr/>
        </p:nvSpPr>
        <p:spPr>
          <a:xfrm>
            <a:off x="142875" y="6184344"/>
            <a:ext cx="14401799" cy="1384697"/>
          </a:xfrm>
          <a:prstGeom prst="rect">
            <a:avLst/>
          </a:prstGeom>
          <a:solidFill>
            <a:schemeClr val="accent2">
              <a:lumMod val="50000"/>
              <a:alpha val="4000"/>
            </a:schemeClr>
          </a:solidFill>
          <a:ln/>
        </p:spPr>
      </p:sp>
      <p:sp>
        <p:nvSpPr>
          <p:cNvPr id="21" name="Text 19"/>
          <p:cNvSpPr/>
          <p:nvPr/>
        </p:nvSpPr>
        <p:spPr>
          <a:xfrm>
            <a:off x="369987" y="6292454"/>
            <a:ext cx="2931557" cy="612934"/>
          </a:xfrm>
          <a:prstGeom prst="rect">
            <a:avLst/>
          </a:prstGeom>
          <a:noFill/>
          <a:ln/>
        </p:spPr>
        <p:txBody>
          <a:bodyPr wrap="square" lIns="0" tIns="0" rIns="0" bIns="0" rtlCol="0" anchor="t"/>
          <a:lstStyle/>
          <a:p>
            <a:r>
              <a:rPr lang="en-US" dirty="0" err="1"/>
              <a:t>IoT</a:t>
            </a:r>
            <a:r>
              <a:rPr lang="en-US" dirty="0"/>
              <a:t> and object identification enabled Smart Home Security System</a:t>
            </a:r>
          </a:p>
        </p:txBody>
      </p:sp>
      <p:sp>
        <p:nvSpPr>
          <p:cNvPr id="22" name="Text 20"/>
          <p:cNvSpPr/>
          <p:nvPr/>
        </p:nvSpPr>
        <p:spPr>
          <a:xfrm>
            <a:off x="3611285" y="6278402"/>
            <a:ext cx="3591401"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YOLOv4-based system for recognizing hazardous items such as knives and medications in real time.</a:t>
            </a:r>
            <a:endParaRPr lang="en-US" sz="1500" dirty="0"/>
          </a:p>
        </p:txBody>
      </p:sp>
      <p:sp>
        <p:nvSpPr>
          <p:cNvPr id="23" name="Text 21"/>
          <p:cNvSpPr/>
          <p:nvPr/>
        </p:nvSpPr>
        <p:spPr>
          <a:xfrm>
            <a:off x="7583924" y="6306860"/>
            <a:ext cx="4255056"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I used this research to compare detection accuracy between YOLO versions and select the best-performing architecture for my prototype.</a:t>
            </a:r>
            <a:endParaRPr lang="en-US" sz="1500" dirty="0"/>
          </a:p>
        </p:txBody>
      </p:sp>
      <p:sp>
        <p:nvSpPr>
          <p:cNvPr id="24" name="Text 22"/>
          <p:cNvSpPr/>
          <p:nvPr/>
        </p:nvSpPr>
        <p:spPr>
          <a:xfrm>
            <a:off x="11838980" y="6497417"/>
            <a:ext cx="2557998" cy="612934"/>
          </a:xfrm>
          <a:prstGeom prst="rect">
            <a:avLst/>
          </a:prstGeom>
          <a:noFill/>
          <a:ln/>
        </p:spPr>
        <p:txBody>
          <a:bodyPr wrap="square" lIns="0" tIns="0" rIns="0" bIns="0" rtlCol="0" anchor="t"/>
          <a:lstStyle/>
          <a:p>
            <a:pPr>
              <a:lnSpc>
                <a:spcPts val="2400"/>
              </a:lnSpc>
            </a:pPr>
            <a:r>
              <a:rPr lang="en-US" sz="1500" dirty="0">
                <a:solidFill>
                  <a:srgbClr val="55575A"/>
                </a:solidFill>
                <a:latin typeface="Manrope" pitchFamily="34" charset="0"/>
                <a:ea typeface="Manrope" pitchFamily="34" charset="-122"/>
                <a:cs typeface="Manrope" pitchFamily="34" charset="-120"/>
                <a:hlinkClick r:id="rId5"/>
              </a:rPr>
              <a:t>https://</a:t>
            </a:r>
            <a:r>
              <a:rPr lang="en-US" sz="1500" dirty="0" smtClean="0">
                <a:solidFill>
                  <a:srgbClr val="55575A"/>
                </a:solidFill>
                <a:latin typeface="Manrope" pitchFamily="34" charset="0"/>
                <a:ea typeface="Manrope" pitchFamily="34" charset="-122"/>
                <a:cs typeface="Manrope" pitchFamily="34" charset="-120"/>
                <a:hlinkClick r:id="rId5"/>
              </a:rPr>
              <a:t>www.researchgate.net/publication/36504603</a:t>
            </a:r>
            <a:endParaRPr lang="en-US" sz="1500" dirty="0"/>
          </a:p>
        </p:txBody>
      </p:sp>
    </p:spTree>
    <p:extLst>
      <p:ext uri="{BB962C8B-B14F-4D97-AF65-F5344CB8AC3E}">
        <p14:creationId xmlns:p14="http://schemas.microsoft.com/office/powerpoint/2010/main" val="4456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19062"/>
            <a:ext cx="977396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Why Traditional Data Collection Fails</a:t>
            </a:r>
            <a:endParaRPr lang="en-US" sz="4450" dirty="0"/>
          </a:p>
        </p:txBody>
      </p:sp>
      <p:sp>
        <p:nvSpPr>
          <p:cNvPr id="3" name="Shape 1"/>
          <p:cNvSpPr/>
          <p:nvPr/>
        </p:nvSpPr>
        <p:spPr>
          <a:xfrm>
            <a:off x="793790" y="3181469"/>
            <a:ext cx="4196358" cy="2047994"/>
          </a:xfrm>
          <a:prstGeom prst="roundRect">
            <a:avLst>
              <a:gd name="adj" fmla="val 9968"/>
            </a:avLst>
          </a:prstGeom>
          <a:solidFill>
            <a:srgbClr val="FFFFFF"/>
          </a:solidFill>
          <a:ln w="7620">
            <a:solidFill>
              <a:srgbClr val="FF7047"/>
            </a:solidFill>
            <a:prstDash val="solid"/>
          </a:ln>
        </p:spPr>
        <p:txBody>
          <a:bodyPr/>
          <a:lstStyle/>
          <a:p>
            <a:endParaRPr lang="en-IL" dirty="0"/>
          </a:p>
        </p:txBody>
      </p:sp>
      <p:sp>
        <p:nvSpPr>
          <p:cNvPr id="4" name="Text 2"/>
          <p:cNvSpPr/>
          <p:nvPr/>
        </p:nvSpPr>
        <p:spPr>
          <a:xfrm>
            <a:off x="1028224"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Privacy Concerns</a:t>
            </a:r>
            <a:endParaRPr lang="en-US" sz="2200" dirty="0"/>
          </a:p>
        </p:txBody>
      </p:sp>
      <p:sp>
        <p:nvSpPr>
          <p:cNvPr id="5" name="Text 3"/>
          <p:cNvSpPr/>
          <p:nvPr/>
        </p:nvSpPr>
        <p:spPr>
          <a:xfrm>
            <a:off x="1028224"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Collecting real images from homes raises serious privacy issues for families.</a:t>
            </a:r>
            <a:endParaRPr lang="en-US" sz="1750" dirty="0"/>
          </a:p>
        </p:txBody>
      </p:sp>
      <p:sp>
        <p:nvSpPr>
          <p:cNvPr id="6" name="Shape 4"/>
          <p:cNvSpPr/>
          <p:nvPr/>
        </p:nvSpPr>
        <p:spPr>
          <a:xfrm>
            <a:off x="5216962" y="3181469"/>
            <a:ext cx="4196358" cy="2047994"/>
          </a:xfrm>
          <a:prstGeom prst="roundRect">
            <a:avLst>
              <a:gd name="adj" fmla="val 9968"/>
            </a:avLst>
          </a:prstGeom>
          <a:solidFill>
            <a:srgbClr val="FFFFFF"/>
          </a:solidFill>
          <a:ln w="7620">
            <a:solidFill>
              <a:srgbClr val="FF7047"/>
            </a:solidFill>
            <a:prstDash val="solid"/>
          </a:ln>
        </p:spPr>
      </p:sp>
      <p:sp>
        <p:nvSpPr>
          <p:cNvPr id="7" name="Text 5"/>
          <p:cNvSpPr/>
          <p:nvPr/>
        </p:nvSpPr>
        <p:spPr>
          <a:xfrm>
            <a:off x="5451396"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Ethical Barriers</a:t>
            </a:r>
            <a:endParaRPr lang="en-US" sz="2200" dirty="0"/>
          </a:p>
        </p:txBody>
      </p:sp>
      <p:sp>
        <p:nvSpPr>
          <p:cNvPr id="8" name="Text 6"/>
          <p:cNvSpPr/>
          <p:nvPr/>
        </p:nvSpPr>
        <p:spPr>
          <a:xfrm>
            <a:off x="5451396"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Deliberately exposing children to dangerous situations for photography is unacceptable.</a:t>
            </a:r>
            <a:endParaRPr lang="en-US" sz="1750" dirty="0"/>
          </a:p>
        </p:txBody>
      </p:sp>
      <p:sp>
        <p:nvSpPr>
          <p:cNvPr id="9" name="Shape 7"/>
          <p:cNvSpPr/>
          <p:nvPr/>
        </p:nvSpPr>
        <p:spPr>
          <a:xfrm>
            <a:off x="9640133" y="3181469"/>
            <a:ext cx="4196358" cy="2047994"/>
          </a:xfrm>
          <a:prstGeom prst="roundRect">
            <a:avLst>
              <a:gd name="adj" fmla="val 9968"/>
            </a:avLst>
          </a:prstGeom>
          <a:solidFill>
            <a:srgbClr val="FFFFFF"/>
          </a:solidFill>
          <a:ln w="7620">
            <a:solidFill>
              <a:srgbClr val="FF7047"/>
            </a:solidFill>
            <a:prstDash val="solid"/>
          </a:ln>
        </p:spPr>
      </p:sp>
      <p:sp>
        <p:nvSpPr>
          <p:cNvPr id="10" name="Text 8"/>
          <p:cNvSpPr/>
          <p:nvPr/>
        </p:nvSpPr>
        <p:spPr>
          <a:xfrm>
            <a:off x="9874568"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Rare Occurrences</a:t>
            </a:r>
            <a:endParaRPr lang="en-US" sz="2200" dirty="0"/>
          </a:p>
        </p:txBody>
      </p:sp>
      <p:sp>
        <p:nvSpPr>
          <p:cNvPr id="11" name="Text 9"/>
          <p:cNvSpPr/>
          <p:nvPr/>
        </p:nvSpPr>
        <p:spPr>
          <a:xfrm>
            <a:off x="9874568"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Most hazardous situations are infrequent and difficult to document authentically.</a:t>
            </a:r>
            <a:endParaRPr lang="en-US" sz="1750" dirty="0"/>
          </a:p>
        </p:txBody>
      </p:sp>
      <p:sp>
        <p:nvSpPr>
          <p:cNvPr id="12" name="Text 10"/>
          <p:cNvSpPr/>
          <p:nvPr/>
        </p:nvSpPr>
        <p:spPr>
          <a:xfrm>
            <a:off x="793790" y="548461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These limitations make synthetic data generation through GenAI models essential for creating a robust, safe, and privacy-preserving training dataset.</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9535"/>
            <a:ext cx="842879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Four Critical Danger Categories</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txBody>
          <a:bodyPr/>
          <a:lstStyle/>
          <a:p>
            <a:endParaRPr lang="en-IL" dirty="0"/>
          </a:p>
        </p:txBody>
      </p:sp>
      <p:sp>
        <p:nvSpPr>
          <p:cNvPr id="4" name="Shape 2"/>
          <p:cNvSpPr/>
          <p:nvPr/>
        </p:nvSpPr>
        <p:spPr>
          <a:xfrm>
            <a:off x="793790" y="2511623"/>
            <a:ext cx="6407944" cy="121920"/>
          </a:xfrm>
          <a:prstGeom prst="roundRect">
            <a:avLst>
              <a:gd name="adj" fmla="val 167442"/>
            </a:avLst>
          </a:prstGeom>
          <a:solidFill>
            <a:srgbClr val="FF7047"/>
          </a:solidFill>
          <a:ln/>
        </p:spPr>
      </p:sp>
      <p:sp>
        <p:nvSpPr>
          <p:cNvPr id="5" name="Shape 3"/>
          <p:cNvSpPr/>
          <p:nvPr/>
        </p:nvSpPr>
        <p:spPr>
          <a:xfrm>
            <a:off x="3657540" y="2201942"/>
            <a:ext cx="680442" cy="680442"/>
          </a:xfrm>
          <a:prstGeom prst="roundRect">
            <a:avLst>
              <a:gd name="adj" fmla="val 134383"/>
            </a:avLst>
          </a:prstGeom>
          <a:solidFill>
            <a:srgbClr val="FF7047"/>
          </a:solidFill>
          <a:ln/>
        </p:spPr>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861614" y="2406015"/>
            <a:ext cx="272177" cy="272177"/>
          </a:xfrm>
          <a:prstGeom prst="rect">
            <a:avLst/>
          </a:prstGeom>
        </p:spPr>
      </p:pic>
      <p:sp>
        <p:nvSpPr>
          <p:cNvPr id="7" name="Text 4"/>
          <p:cNvSpPr/>
          <p:nvPr/>
        </p:nvSpPr>
        <p:spPr>
          <a:xfrm>
            <a:off x="1051084"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Choking Hazards</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Small objects that could obstruct airways</a:t>
            </a:r>
            <a:endParaRPr lang="en-US" sz="1750" dirty="0"/>
          </a:p>
        </p:txBody>
      </p:sp>
      <p:sp>
        <p:nvSpPr>
          <p:cNvPr id="9" name="Shape 6"/>
          <p:cNvSpPr/>
          <p:nvPr/>
        </p:nvSpPr>
        <p:spPr>
          <a:xfrm>
            <a:off x="7428548" y="2542103"/>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167442"/>
            </a:avLst>
          </a:prstGeom>
          <a:solidFill>
            <a:srgbClr val="FF7047"/>
          </a:solidFill>
          <a:ln/>
        </p:spPr>
      </p:sp>
      <p:sp>
        <p:nvSpPr>
          <p:cNvPr id="11" name="Shape 8"/>
          <p:cNvSpPr/>
          <p:nvPr/>
        </p:nvSpPr>
        <p:spPr>
          <a:xfrm>
            <a:off x="10292298" y="2201942"/>
            <a:ext cx="680442" cy="680442"/>
          </a:xfrm>
          <a:prstGeom prst="roundRect">
            <a:avLst>
              <a:gd name="adj" fmla="val 134383"/>
            </a:avLst>
          </a:prstGeom>
          <a:solidFill>
            <a:srgbClr val="FF7047"/>
          </a:solidFill>
          <a:ln/>
        </p:spPr>
      </p:sp>
      <p:pic>
        <p:nvPicPr>
          <p:cNvPr id="12" name="Image 1" descr="preencoded.png"/>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0496371" y="2406015"/>
            <a:ext cx="272177" cy="272177"/>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Sharp Objects</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Items that could cause cuts or puncture wounds</a:t>
            </a:r>
            <a:endParaRPr lang="en-US" sz="1750" dirty="0"/>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167442"/>
            </a:avLst>
          </a:prstGeom>
          <a:solidFill>
            <a:srgbClr val="FF7047"/>
          </a:solidFill>
          <a:ln/>
        </p:spPr>
      </p:sp>
      <p:sp>
        <p:nvSpPr>
          <p:cNvPr id="17" name="Shape 13"/>
          <p:cNvSpPr/>
          <p:nvPr/>
        </p:nvSpPr>
        <p:spPr>
          <a:xfrm>
            <a:off x="3657540" y="4809411"/>
            <a:ext cx="680442" cy="680442"/>
          </a:xfrm>
          <a:prstGeom prst="roundRect">
            <a:avLst>
              <a:gd name="adj" fmla="val 134383"/>
            </a:avLst>
          </a:prstGeom>
          <a:solidFill>
            <a:srgbClr val="FF7047"/>
          </a:solidFill>
          <a:ln/>
        </p:spPr>
      </p:sp>
      <p:pic>
        <p:nvPicPr>
          <p:cNvPr id="18" name="Image 2" descr="preencoded.png"/>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861614" y="5013484"/>
            <a:ext cx="272177" cy="272177"/>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Chemical Dangers</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Cleaning products, detergents, or any chemical bottles that could be ingested or cause harm.</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sp>
      <p:sp>
        <p:nvSpPr>
          <p:cNvPr id="22" name="Shape 17"/>
          <p:cNvSpPr/>
          <p:nvPr/>
        </p:nvSpPr>
        <p:spPr>
          <a:xfrm>
            <a:off x="7428548" y="5119092"/>
            <a:ext cx="6408063" cy="121920"/>
          </a:xfrm>
          <a:prstGeom prst="roundRect">
            <a:avLst>
              <a:gd name="adj" fmla="val 167442"/>
            </a:avLst>
          </a:prstGeom>
          <a:solidFill>
            <a:srgbClr val="FF7047"/>
          </a:solidFill>
          <a:ln/>
        </p:spPr>
      </p:sp>
      <p:sp>
        <p:nvSpPr>
          <p:cNvPr id="23" name="Shape 18"/>
          <p:cNvSpPr/>
          <p:nvPr/>
        </p:nvSpPr>
        <p:spPr>
          <a:xfrm>
            <a:off x="10292298" y="4809411"/>
            <a:ext cx="680442" cy="680442"/>
          </a:xfrm>
          <a:prstGeom prst="roundRect">
            <a:avLst>
              <a:gd name="adj" fmla="val 134383"/>
            </a:avLst>
          </a:prstGeom>
          <a:solidFill>
            <a:srgbClr val="FF7047"/>
          </a:solidFill>
          <a:ln/>
        </p:spPr>
      </p:sp>
      <p:pic>
        <p:nvPicPr>
          <p:cNvPr id="24" name="Image 3" descr="preencoded.png"/>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10496371" y="5013484"/>
            <a:ext cx="272177" cy="272177"/>
          </a:xfrm>
          <a:prstGeom prst="rect">
            <a:avLst/>
          </a:prstGeom>
        </p:spPr>
      </p:pic>
      <p:sp>
        <p:nvSpPr>
          <p:cNvPr id="25" name="Text 19"/>
          <p:cNvSpPr/>
          <p:nvPr/>
        </p:nvSpPr>
        <p:spPr>
          <a:xfrm>
            <a:off x="7685842"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Electrical Hazards</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Exposed cables, torn adapters, damaged sockets—simulated safely for training purposes only.</a:t>
            </a:r>
            <a:endParaRPr lang="en-US" sz="17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793790" y="122015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Innovation Through Synthetic Data</a:t>
            </a:r>
            <a:endParaRPr lang="en-US" sz="4450" dirty="0"/>
          </a:p>
        </p:txBody>
      </p:sp>
      <p:sp>
        <p:nvSpPr>
          <p:cNvPr id="4" name="Text 1"/>
          <p:cNvSpPr/>
          <p:nvPr/>
        </p:nvSpPr>
        <p:spPr>
          <a:xfrm>
            <a:off x="1133951" y="3233023"/>
            <a:ext cx="721625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No existing open dataset focuses specifically on hazardous objects in children's rooms. </a:t>
            </a:r>
            <a:endParaRPr lang="en-US" sz="1750" dirty="0"/>
          </a:p>
        </p:txBody>
      </p:sp>
      <p:sp>
        <p:nvSpPr>
          <p:cNvPr id="5" name="Shape 2"/>
          <p:cNvSpPr/>
          <p:nvPr/>
        </p:nvSpPr>
        <p:spPr>
          <a:xfrm>
            <a:off x="793790" y="2977872"/>
            <a:ext cx="30480" cy="1599009"/>
          </a:xfrm>
          <a:prstGeom prst="rect">
            <a:avLst/>
          </a:prstGeom>
          <a:solidFill>
            <a:srgbClr val="FF7047"/>
          </a:solidFill>
          <a:ln/>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90" y="10388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The ML Task: Object Detection for Safety</a:t>
            </a:r>
            <a:endParaRPr lang="en-US" sz="4450" dirty="0"/>
          </a:p>
        </p:txBody>
      </p:sp>
      <p:sp>
        <p:nvSpPr>
          <p:cNvPr id="4" name="Text 1"/>
          <p:cNvSpPr/>
          <p:nvPr/>
        </p:nvSpPr>
        <p:spPr>
          <a:xfrm>
            <a:off x="6280190"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Input</a:t>
            </a:r>
            <a:endParaRPr lang="en-US" sz="2200" dirty="0"/>
          </a:p>
        </p:txBody>
      </p:sp>
      <p:sp>
        <p:nvSpPr>
          <p:cNvPr id="5" name="Text 2"/>
          <p:cNvSpPr/>
          <p:nvPr/>
        </p:nvSpPr>
        <p:spPr>
          <a:xfrm>
            <a:off x="6280190" y="3604498"/>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Picture of a children's room</a:t>
            </a:r>
            <a:endParaRPr lang="en-US" sz="1750" dirty="0"/>
          </a:p>
        </p:txBody>
      </p:sp>
      <p:sp>
        <p:nvSpPr>
          <p:cNvPr id="6" name="Text 3"/>
          <p:cNvSpPr/>
          <p:nvPr/>
        </p:nvSpPr>
        <p:spPr>
          <a:xfrm>
            <a:off x="6280190" y="4194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Output</a:t>
            </a:r>
            <a:endParaRPr lang="en-US" sz="2200" dirty="0"/>
          </a:p>
        </p:txBody>
      </p:sp>
      <p:sp>
        <p:nvSpPr>
          <p:cNvPr id="7" name="Text 4"/>
          <p:cNvSpPr/>
          <p:nvPr/>
        </p:nvSpPr>
        <p:spPr>
          <a:xfrm>
            <a:off x="6280190" y="47753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Bounding boxes around detected objects</a:t>
            </a:r>
            <a:endParaRPr lang="en-US" sz="1750" dirty="0"/>
          </a:p>
        </p:txBody>
      </p:sp>
      <p:sp>
        <p:nvSpPr>
          <p:cNvPr id="8" name="Text 5"/>
          <p:cNvSpPr/>
          <p:nvPr/>
        </p:nvSpPr>
        <p:spPr>
          <a:xfrm>
            <a:off x="6280190" y="55804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Category labels from 4 danger types</a:t>
            </a:r>
            <a:endParaRPr lang="en-US" sz="1750" dirty="0"/>
          </a:p>
        </p:txBody>
      </p:sp>
      <p:sp>
        <p:nvSpPr>
          <p:cNvPr id="9" name="Text 6"/>
          <p:cNvSpPr/>
          <p:nvPr/>
        </p:nvSpPr>
        <p:spPr>
          <a:xfrm>
            <a:off x="6280190" y="638556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Optional risk severity rating (low/medium/high)</a:t>
            </a:r>
            <a:endParaRPr lang="en-US" sz="1750" dirty="0"/>
          </a:p>
        </p:txBody>
      </p:sp>
      <p:sp>
        <p:nvSpPr>
          <p:cNvPr id="10" name="Text 7"/>
          <p:cNvSpPr/>
          <p:nvPr/>
        </p:nvSpPr>
        <p:spPr>
          <a:xfrm>
            <a:off x="10342721"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Example Detection</a:t>
            </a:r>
            <a:endParaRPr lang="en-US" sz="2200" dirty="0"/>
          </a:p>
        </p:txBody>
      </p:sp>
      <p:sp>
        <p:nvSpPr>
          <p:cNvPr id="11" name="Text 8"/>
          <p:cNvSpPr/>
          <p:nvPr/>
        </p:nvSpPr>
        <p:spPr>
          <a:xfrm>
            <a:off x="10342721" y="3604498"/>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Battery on carpet</a:t>
            </a:r>
            <a:r>
              <a:rPr lang="en-US" sz="1750" dirty="0">
                <a:solidFill>
                  <a:srgbClr val="55575A"/>
                </a:solidFill>
                <a:latin typeface="Manrope" pitchFamily="34" charset="0"/>
                <a:ea typeface="Manrope" pitchFamily="34" charset="-122"/>
                <a:cs typeface="Manrope" pitchFamily="34" charset="-120"/>
              </a:rPr>
              <a:t> → Bounding box + "Small choking hazard"</a:t>
            </a:r>
            <a:endParaRPr lang="en-US" sz="1750" dirty="0"/>
          </a:p>
        </p:txBody>
      </p:sp>
      <p:sp>
        <p:nvSpPr>
          <p:cNvPr id="12" name="Text 9"/>
          <p:cNvSpPr/>
          <p:nvPr/>
        </p:nvSpPr>
        <p:spPr>
          <a:xfrm>
            <a:off x="10342721" y="4534376"/>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Scissors on table edge</a:t>
            </a:r>
            <a:r>
              <a:rPr lang="en-US" sz="1750" dirty="0">
                <a:solidFill>
                  <a:srgbClr val="55575A"/>
                </a:solidFill>
                <a:latin typeface="Manrope" pitchFamily="34" charset="0"/>
                <a:ea typeface="Manrope" pitchFamily="34" charset="-122"/>
                <a:cs typeface="Manrope" pitchFamily="34" charset="-120"/>
              </a:rPr>
              <a:t> → Bounding box + "Sharp object"</a:t>
            </a:r>
            <a:endParaRPr lang="en-US" sz="1750" dirty="0"/>
          </a:p>
        </p:txBody>
      </p:sp>
      <p:sp>
        <p:nvSpPr>
          <p:cNvPr id="13" name="Text 10"/>
          <p:cNvSpPr/>
          <p:nvPr/>
        </p:nvSpPr>
        <p:spPr>
          <a:xfrm>
            <a:off x="10342721" y="5464254"/>
            <a:ext cx="3501509" cy="1088708"/>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Cleaning bottle near toys</a:t>
            </a:r>
            <a:r>
              <a:rPr lang="en-US" sz="1750" dirty="0">
                <a:solidFill>
                  <a:srgbClr val="55575A"/>
                </a:solidFill>
                <a:latin typeface="Manrope" pitchFamily="34" charset="0"/>
                <a:ea typeface="Manrope" pitchFamily="34" charset="-122"/>
                <a:cs typeface="Manrope" pitchFamily="34" charset="-120"/>
              </a:rPr>
              <a:t> → Bounding box + "Chemical hazard"</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2612"/>
            <a:ext cx="943463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Synthetic Data Generation Strategy</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We employ advanced generative models including Stable Diffusion, ControlNet, and Inpainting techniques to create diverse children's room scenarios.</a:t>
            </a:r>
            <a:endParaRPr lang="en-US" sz="1750" dirty="0"/>
          </a:p>
        </p:txBody>
      </p:sp>
      <p:sp>
        <p:nvSpPr>
          <p:cNvPr id="4" name="Text 2"/>
          <p:cNvSpPr/>
          <p:nvPr/>
        </p:nvSpPr>
        <p:spPr>
          <a:xfrm>
            <a:off x="793790" y="3461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Controlled Variables</a:t>
            </a:r>
            <a:endParaRPr lang="en-US" sz="2200" dirty="0"/>
          </a:p>
        </p:txBody>
      </p:sp>
      <p:sp>
        <p:nvSpPr>
          <p:cNvPr id="5" name="Text 3"/>
          <p:cNvSpPr/>
          <p:nvPr/>
        </p:nvSpPr>
        <p:spPr>
          <a:xfrm>
            <a:off x="793790" y="404229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Multiple camera </a:t>
            </a:r>
            <a:r>
              <a:rPr lang="en-US" sz="1750" dirty="0" smtClean="0">
                <a:solidFill>
                  <a:srgbClr val="55575A"/>
                </a:solidFill>
                <a:latin typeface="Manrope" pitchFamily="34" charset="0"/>
                <a:ea typeface="Manrope" pitchFamily="34" charset="-122"/>
                <a:cs typeface="Manrope" pitchFamily="34" charset="-120"/>
              </a:rPr>
              <a:t>angles</a:t>
            </a:r>
            <a:endParaRPr lang="en-US" sz="1750" dirty="0"/>
          </a:p>
        </p:txBody>
      </p:sp>
      <p:sp>
        <p:nvSpPr>
          <p:cNvPr id="6" name="Text 4"/>
          <p:cNvSpPr/>
          <p:nvPr/>
        </p:nvSpPr>
        <p:spPr>
          <a:xfrm>
            <a:off x="793790" y="4484489"/>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Varied lighting </a:t>
            </a:r>
            <a:r>
              <a:rPr lang="en-US" sz="1750" dirty="0" smtClean="0">
                <a:solidFill>
                  <a:srgbClr val="55575A"/>
                </a:solidFill>
                <a:latin typeface="Manrope" pitchFamily="34" charset="0"/>
                <a:ea typeface="Manrope" pitchFamily="34" charset="-122"/>
                <a:cs typeface="Manrope" pitchFamily="34" charset="-120"/>
              </a:rPr>
              <a:t>conditions</a:t>
            </a:r>
            <a:endParaRPr lang="en-US" sz="1750" dirty="0"/>
          </a:p>
        </p:txBody>
      </p:sp>
      <p:sp>
        <p:nvSpPr>
          <p:cNvPr id="7" name="Text 5"/>
          <p:cNvSpPr/>
          <p:nvPr/>
        </p:nvSpPr>
        <p:spPr>
          <a:xfrm>
            <a:off x="793790" y="492668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Different clutter levels (tidy vs. toy-filled rooms)</a:t>
            </a:r>
            <a:endParaRPr lang="en-US" sz="1750" dirty="0"/>
          </a:p>
        </p:txBody>
      </p:sp>
      <p:sp>
        <p:nvSpPr>
          <p:cNvPr id="8" name="Text 6"/>
          <p:cNvSpPr/>
          <p:nvPr/>
        </p:nvSpPr>
        <p:spPr>
          <a:xfrm>
            <a:off x="793790" y="536888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Partial object occlusion (items behind toys, under furniture)</a:t>
            </a:r>
            <a:endParaRPr lang="en-US" sz="1750" dirty="0"/>
          </a:p>
        </p:txBody>
      </p:sp>
      <p:sp>
        <p:nvSpPr>
          <p:cNvPr id="9" name="Text 7"/>
          <p:cNvSpPr/>
          <p:nvPr/>
        </p:nvSpPr>
        <p:spPr>
          <a:xfrm>
            <a:off x="793790" y="5811083"/>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Negative examples (safe rooms without hazards for balanced training)</a:t>
            </a:r>
            <a:endParaRPr lang="en-US" sz="1750" dirty="0"/>
          </a:p>
        </p:txBody>
      </p:sp>
      <p:pic>
        <p:nvPicPr>
          <p:cNvPr id="10"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2960" y="1782338"/>
            <a:ext cx="5925987" cy="592598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65" y="843595"/>
            <a:ext cx="3635566" cy="3635566"/>
          </a:xfrm>
          <a:prstGeom prst="rect">
            <a:avLst/>
          </a:prstGeom>
        </p:spPr>
      </p:pic>
      <p:pic>
        <p:nvPicPr>
          <p:cNvPr id="8" name="תמונה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1762" y="841032"/>
            <a:ext cx="3585187" cy="3585187"/>
          </a:xfrm>
          <a:prstGeom prst="rect">
            <a:avLst/>
          </a:prstGeom>
        </p:spPr>
      </p:pic>
      <p:pic>
        <p:nvPicPr>
          <p:cNvPr id="9" name="תמונה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4249" y="852853"/>
            <a:ext cx="3774959" cy="3626308"/>
          </a:xfrm>
          <a:prstGeom prst="rect">
            <a:avLst/>
          </a:prstGeom>
        </p:spPr>
      </p:pic>
      <p:pic>
        <p:nvPicPr>
          <p:cNvPr id="10" name="תמונה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21624" y="778832"/>
            <a:ext cx="3809290" cy="3649950"/>
          </a:xfrm>
          <a:prstGeom prst="rect">
            <a:avLst/>
          </a:prstGeom>
        </p:spPr>
      </p:pic>
      <p:pic>
        <p:nvPicPr>
          <p:cNvPr id="11" name="תמונה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7" y="4467340"/>
            <a:ext cx="3762260" cy="3762260"/>
          </a:xfrm>
          <a:prstGeom prst="rect">
            <a:avLst/>
          </a:prstGeom>
        </p:spPr>
      </p:pic>
      <p:pic>
        <p:nvPicPr>
          <p:cNvPr id="13" name="תמונה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59853" y="4428782"/>
            <a:ext cx="3800818" cy="3800818"/>
          </a:xfrm>
          <a:prstGeom prst="rect">
            <a:avLst/>
          </a:prstGeom>
        </p:spPr>
      </p:pic>
      <p:pic>
        <p:nvPicPr>
          <p:cNvPr id="14" name="תמונה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2113" y="4428782"/>
            <a:ext cx="3800818" cy="3800818"/>
          </a:xfrm>
          <a:prstGeom prst="rect">
            <a:avLst/>
          </a:prstGeom>
        </p:spPr>
      </p:pic>
      <p:pic>
        <p:nvPicPr>
          <p:cNvPr id="17" name="תמונה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212377" y="4428782"/>
            <a:ext cx="3534391" cy="3800818"/>
          </a:xfrm>
          <a:prstGeom prst="rect">
            <a:avLst/>
          </a:prstGeom>
        </p:spPr>
      </p:pic>
      <p:sp>
        <p:nvSpPr>
          <p:cNvPr id="18" name="כותרת 17"/>
          <p:cNvSpPr>
            <a:spLocks noGrp="1"/>
          </p:cNvSpPr>
          <p:nvPr>
            <p:ph type="title"/>
          </p:nvPr>
        </p:nvSpPr>
        <p:spPr>
          <a:xfrm>
            <a:off x="-3966210" y="-357188"/>
            <a:ext cx="12618720" cy="1590676"/>
          </a:xfrm>
        </p:spPr>
        <p:txBody>
          <a:bodyPr/>
          <a:lstStyle/>
          <a:p>
            <a:r>
              <a:rPr lang="en-US" dirty="0" smtClean="0"/>
              <a:t>Sample data</a:t>
            </a:r>
            <a:endParaRPr lang="he-IL" dirty="0"/>
          </a:p>
        </p:txBody>
      </p:sp>
    </p:spTree>
    <p:extLst>
      <p:ext uri="{BB962C8B-B14F-4D97-AF65-F5344CB8AC3E}">
        <p14:creationId xmlns:p14="http://schemas.microsoft.com/office/powerpoint/2010/main" val="2959716186"/>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1886</TotalTime>
  <Words>715</Words>
  <Application>Microsoft Office PowerPoint</Application>
  <PresentationFormat>מותאם אישית</PresentationFormat>
  <Paragraphs>116</Paragraphs>
  <Slides>12</Slides>
  <Notes>9</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12</vt:i4>
      </vt:variant>
    </vt:vector>
  </HeadingPairs>
  <TitlesOfParts>
    <vt:vector size="20" baseType="lpstr">
      <vt:lpstr>Inter</vt:lpstr>
      <vt:lpstr>Manrope</vt:lpstr>
      <vt:lpstr>Aptos</vt:lpstr>
      <vt:lpstr>Arial</vt:lpstr>
      <vt:lpstr>Calibri</vt:lpstr>
      <vt:lpstr>Calibri Light</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Sample data</vt:lpstr>
      <vt:lpstr>מצגת של PowerPoint‏</vt:lpstr>
      <vt:lpstr>The results of a test models</vt:lpstr>
      <vt:lpstr>Future Work /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pc</dc:creator>
  <cp:lastModifiedBy>pc</cp:lastModifiedBy>
  <cp:revision>26</cp:revision>
  <dcterms:created xsi:type="dcterms:W3CDTF">2025-12-07T12:27:43Z</dcterms:created>
  <dcterms:modified xsi:type="dcterms:W3CDTF">2025-12-23T20:54:32Z</dcterms:modified>
</cp:coreProperties>
</file>